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85" r:id="rId3"/>
    <p:sldId id="291" r:id="rId4"/>
    <p:sldId id="313" r:id="rId5"/>
    <p:sldId id="292" r:id="rId6"/>
    <p:sldId id="306" r:id="rId7"/>
    <p:sldId id="293" r:id="rId8"/>
    <p:sldId id="310" r:id="rId9"/>
    <p:sldId id="311" r:id="rId10"/>
    <p:sldId id="312" r:id="rId11"/>
    <p:sldId id="314" r:id="rId12"/>
    <p:sldId id="290" r:id="rId13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9999FF"/>
    <a:srgbClr val="6699FF"/>
    <a:srgbClr val="CCCCFF"/>
    <a:srgbClr val="6666FF"/>
    <a:srgbClr val="989898"/>
    <a:srgbClr val="C0C0C0"/>
    <a:srgbClr val="960000"/>
    <a:srgbClr val="969696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50" autoAdjust="0"/>
    <p:restoredTop sz="96980" autoAdjust="0"/>
  </p:normalViewPr>
  <p:slideViewPr>
    <p:cSldViewPr snapToObjects="1">
      <p:cViewPr varScale="1">
        <p:scale>
          <a:sx n="68" d="100"/>
          <a:sy n="68" d="100"/>
        </p:scale>
        <p:origin x="131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7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7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7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8375EE7-2617-4877-BA8F-A39A51FD5A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70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9D08048-5C41-48AC-BC57-122471D893D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66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702D6-C1ED-4817-833D-C86FD7CB9E36}" type="slidenum">
              <a:rPr lang="en-ZA" smtClean="0"/>
              <a:t>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82207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08048-5C41-48AC-BC57-122471D893D4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860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ED1C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02" name="Picture 2" descr="ActionAid_Logo_W_Ou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0" y="260350"/>
            <a:ext cx="2771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2349500"/>
            <a:ext cx="7772400" cy="1439863"/>
          </a:xfrm>
        </p:spPr>
        <p:txBody>
          <a:bodyPr/>
          <a:lstStyle>
            <a:lvl1pPr>
              <a:buClr>
                <a:schemeClr val="folHlink"/>
              </a:buClr>
              <a:buSzPct val="90000"/>
              <a:buFont typeface="Wingdings 2" pitchFamily="18" charset="2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6656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9363"/>
            <a:ext cx="7772400" cy="1752600"/>
          </a:xfrm>
        </p:spPr>
        <p:txBody>
          <a:bodyPr/>
          <a:lstStyle>
            <a:lvl1pPr marL="0" indent="0">
              <a:lnSpc>
                <a:spcPct val="70000"/>
              </a:lnSpc>
              <a:buFont typeface="Arial" charset="0"/>
              <a:buNone/>
              <a:defRPr>
                <a:solidFill>
                  <a:srgbClr val="FFCC99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82303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1681163"/>
            <a:ext cx="2016125" cy="45021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1681163"/>
            <a:ext cx="5895975" cy="45021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3884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81440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085663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3054350"/>
            <a:ext cx="3956050" cy="3128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663" y="3054350"/>
            <a:ext cx="3956050" cy="3128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55607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26249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38465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328299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100639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423192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801" name="Picture 89" descr="AA_Logotype100_RG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0" y="260350"/>
            <a:ext cx="27717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9799" name="Rectangle 87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681163"/>
            <a:ext cx="806450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99800" name="Rectangle 8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3054350"/>
            <a:ext cx="8064500" cy="312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xStyles>
    <p:titleStyle>
      <a:lvl1pPr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276225" indent="-27622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Font typeface="Arial" charset="0"/>
        <a:buChar char="-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50863" indent="-24447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Font typeface="Arial" charset="0"/>
        <a:buChar char="-"/>
        <a:defRPr sz="2800">
          <a:solidFill>
            <a:schemeClr val="tx1"/>
          </a:solidFill>
          <a:latin typeface="+mn-lt"/>
        </a:defRPr>
      </a:lvl2pPr>
      <a:lvl3pPr marL="812800" indent="-23177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Font typeface="Arial" charset="0"/>
        <a:buChar char="-"/>
        <a:defRPr sz="2800">
          <a:solidFill>
            <a:schemeClr val="tx1"/>
          </a:solidFill>
          <a:latin typeface="+mn-lt"/>
        </a:defRPr>
      </a:lvl3pPr>
      <a:lvl4pPr marL="1058863" indent="-2159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Font typeface="Arial" charset="0"/>
        <a:buChar char="-"/>
        <a:defRPr sz="2800">
          <a:solidFill>
            <a:schemeClr val="tx1"/>
          </a:solidFill>
          <a:latin typeface="+mn-lt"/>
        </a:defRPr>
      </a:lvl4pPr>
      <a:lvl5pPr marL="1349375" indent="-26035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Font typeface="Arial" charset="0"/>
        <a:buChar char="-"/>
        <a:defRPr sz="2800">
          <a:solidFill>
            <a:schemeClr val="tx1"/>
          </a:solidFill>
          <a:latin typeface="+mn-lt"/>
        </a:defRPr>
      </a:lvl5pPr>
      <a:lvl6pPr marL="1806575" indent="-26035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Font typeface="Arial" charset="0"/>
        <a:buChar char="-"/>
        <a:defRPr sz="2800">
          <a:solidFill>
            <a:schemeClr val="tx1"/>
          </a:solidFill>
          <a:latin typeface="+mn-lt"/>
        </a:defRPr>
      </a:lvl6pPr>
      <a:lvl7pPr marL="2263775" indent="-26035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Font typeface="Arial" charset="0"/>
        <a:buChar char="-"/>
        <a:defRPr sz="2800">
          <a:solidFill>
            <a:schemeClr val="tx1"/>
          </a:solidFill>
          <a:latin typeface="+mn-lt"/>
        </a:defRPr>
      </a:lvl7pPr>
      <a:lvl8pPr marL="2720975" indent="-26035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Font typeface="Arial" charset="0"/>
        <a:buChar char="-"/>
        <a:defRPr sz="2800">
          <a:solidFill>
            <a:schemeClr val="tx1"/>
          </a:solidFill>
          <a:latin typeface="+mn-lt"/>
        </a:defRPr>
      </a:lvl8pPr>
      <a:lvl9pPr marL="3178175" indent="-26035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Font typeface="Arial" charset="0"/>
        <a:buChar char="-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412776"/>
            <a:ext cx="8640960" cy="5256584"/>
          </a:xfrm>
        </p:spPr>
        <p:txBody>
          <a:bodyPr/>
          <a:lstStyle/>
          <a:p>
            <a:pPr algn="ctr"/>
            <a:br>
              <a:rPr lang="en-US" sz="4400" dirty="0">
                <a:latin typeface="Calisto MT" panose="02040603050505030304" pitchFamily="18" charset="0"/>
              </a:rPr>
            </a:br>
            <a:r>
              <a:rPr lang="en-GB" sz="2400" dirty="0"/>
              <a:t>PROMOTING INVESTMENTS IN AGRICULTURE FOR ADAPTATION TO CLIMATE CHANGE IN UGANDA: FOOD SECURITY AND CLIMATE CHANGE NEXUS.</a:t>
            </a:r>
            <a:br>
              <a:rPr lang="en-GB" dirty="0"/>
            </a:br>
            <a:br>
              <a:rPr lang="en-GB" sz="3000" dirty="0">
                <a:latin typeface="Calisto MT" panose="02040603050505030304" pitchFamily="18" charset="0"/>
              </a:rPr>
            </a:br>
            <a:br>
              <a:rPr lang="en-GB" sz="1800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  <a:latin typeface="Calisto MT" panose="02040603050505030304" pitchFamily="18" charset="0"/>
              </a:rPr>
              <a:t>Aggrey, KIBET</a:t>
            </a:r>
            <a:br>
              <a:rPr lang="en-GB" dirty="0">
                <a:solidFill>
                  <a:schemeClr val="tx1"/>
                </a:solidFill>
                <a:latin typeface="Calisto MT" panose="02040603050505030304" pitchFamily="18" charset="0"/>
              </a:rPr>
            </a:br>
            <a:r>
              <a:rPr lang="en-GB" dirty="0">
                <a:solidFill>
                  <a:schemeClr val="tx1"/>
                </a:solidFill>
                <a:latin typeface="Calisto MT" panose="02040603050505030304" pitchFamily="18" charset="0"/>
              </a:rPr>
              <a:t>Program Manager-Community Resilience to Climate change.</a:t>
            </a:r>
            <a:br>
              <a:rPr lang="en-GB" dirty="0">
                <a:solidFill>
                  <a:schemeClr val="tx1"/>
                </a:solidFill>
                <a:latin typeface="Calisto MT" panose="02040603050505030304" pitchFamily="18" charset="0"/>
              </a:rPr>
            </a:br>
            <a:br>
              <a:rPr lang="en-GB" dirty="0">
                <a:solidFill>
                  <a:schemeClr val="tx1"/>
                </a:solidFill>
                <a:latin typeface="Calisto MT" panose="02040603050505030304" pitchFamily="18" charset="0"/>
              </a:rPr>
            </a:br>
            <a:r>
              <a:rPr lang="en-GB" dirty="0">
                <a:solidFill>
                  <a:schemeClr val="tx1"/>
                </a:solidFill>
                <a:latin typeface="Calisto MT" panose="02040603050505030304" pitchFamily="18" charset="0"/>
              </a:rPr>
              <a:t>Silver Springs Hotel</a:t>
            </a:r>
            <a:br>
              <a:rPr lang="en-GB" dirty="0">
                <a:solidFill>
                  <a:schemeClr val="tx1"/>
                </a:solidFill>
                <a:latin typeface="Calisto MT" panose="02040603050505030304" pitchFamily="18" charset="0"/>
              </a:rPr>
            </a:br>
            <a:br>
              <a:rPr lang="en-GB" dirty="0">
                <a:solidFill>
                  <a:schemeClr val="tx1"/>
                </a:solidFill>
                <a:latin typeface="Calisto MT" panose="02040603050505030304" pitchFamily="18" charset="0"/>
              </a:rPr>
            </a:br>
            <a:r>
              <a:rPr lang="en-GB" dirty="0">
                <a:solidFill>
                  <a:schemeClr val="tx1"/>
                </a:solidFill>
                <a:latin typeface="Calisto MT" panose="02040603050505030304" pitchFamily="18" charset="0"/>
              </a:rPr>
              <a:t>8</a:t>
            </a:r>
            <a:r>
              <a:rPr lang="en-GB" baseline="30000" dirty="0">
                <a:solidFill>
                  <a:schemeClr val="tx1"/>
                </a:solidFill>
                <a:latin typeface="Calisto MT" panose="02040603050505030304" pitchFamily="18" charset="0"/>
              </a:rPr>
              <a:t>th</a:t>
            </a:r>
            <a:r>
              <a:rPr lang="en-GB" dirty="0">
                <a:solidFill>
                  <a:schemeClr val="tx1"/>
                </a:solidFill>
                <a:latin typeface="Calisto MT" panose="02040603050505030304" pitchFamily="18" charset="0"/>
              </a:rPr>
              <a:t> August,2019</a:t>
            </a:r>
          </a:p>
        </p:txBody>
      </p:sp>
    </p:spTree>
    <p:extLst>
      <p:ext uri="{BB962C8B-B14F-4D97-AF65-F5344CB8AC3E}">
        <p14:creationId xmlns:p14="http://schemas.microsoft.com/office/powerpoint/2010/main" val="212370661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08720"/>
            <a:ext cx="8784976" cy="5544616"/>
          </a:xfrm>
        </p:spPr>
        <p:txBody>
          <a:bodyPr/>
          <a:lstStyle/>
          <a:p>
            <a:pPr marL="0" lvl="1" indent="0">
              <a:spcBef>
                <a:spcPct val="20000"/>
              </a:spcBef>
              <a:buNone/>
            </a:pPr>
            <a:r>
              <a:rPr lang="en-US" sz="3600" b="1" dirty="0">
                <a:solidFill>
                  <a:srgbClr val="FF0000"/>
                </a:solidFill>
                <a:latin typeface="Calisto MT" panose="02040603050505030304" pitchFamily="18" charset="0"/>
                <a:cs typeface="Andalus" pitchFamily="18" charset="-78"/>
              </a:rPr>
              <a:t>Conclusion </a:t>
            </a:r>
          </a:p>
          <a:p>
            <a:pPr marL="0" lvl="1" indent="0">
              <a:spcBef>
                <a:spcPct val="20000"/>
              </a:spcBef>
              <a:buNone/>
            </a:pPr>
            <a:r>
              <a:rPr lang="en-GB" dirty="0"/>
              <a:t>-The National climate change policy provides a firm and strong foundation for supporting communities and  farmers to appreciate, adapt and become resilient to climate Change. </a:t>
            </a:r>
          </a:p>
          <a:p>
            <a:pPr marL="0" lvl="1" indent="0">
              <a:spcBef>
                <a:spcPct val="20000"/>
              </a:spcBef>
              <a:buNone/>
            </a:pPr>
            <a:r>
              <a:rPr lang="en-GB" dirty="0"/>
              <a:t>-Majority of farmers are small holders, the accessibility/use of weather  technology, farmer education on climate change will be key.</a:t>
            </a:r>
          </a:p>
          <a:p>
            <a:pPr marL="0" lvl="1" indent="0">
              <a:spcBef>
                <a:spcPct val="20000"/>
              </a:spcBef>
              <a:buNone/>
            </a:pPr>
            <a:r>
              <a:rPr lang="en-GB" dirty="0"/>
              <a:t>-Shift mindsets, support farmers to adopt relevant practices and integration of climate adaption with all other value chains in agriculture will be key to sustainable food security</a:t>
            </a:r>
            <a:endParaRPr lang="en-US" dirty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103086"/>
      </p:ext>
    </p:extLst>
  </p:cSld>
  <p:clrMapOvr>
    <a:masterClrMapping/>
  </p:clrMapOvr>
  <p:transition spd="slow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08720"/>
            <a:ext cx="8784976" cy="5832648"/>
          </a:xfrm>
        </p:spPr>
        <p:txBody>
          <a:bodyPr/>
          <a:lstStyle/>
          <a:p>
            <a:pPr marL="0" lvl="1" indent="0">
              <a:spcBef>
                <a:spcPct val="20000"/>
              </a:spcBef>
              <a:buNone/>
            </a:pPr>
            <a:r>
              <a:rPr lang="en-US" dirty="0">
                <a:latin typeface="Calisto MT" panose="02040603050505030304" pitchFamily="18" charset="0"/>
              </a:rPr>
              <a:t>THANK YOU!!!</a:t>
            </a:r>
          </a:p>
          <a:p>
            <a:pPr marL="0" lvl="1" indent="0">
              <a:spcBef>
                <a:spcPct val="20000"/>
              </a:spcBef>
              <a:buNone/>
            </a:pPr>
            <a:endParaRPr lang="en-US" dirty="0">
              <a:latin typeface="Calisto MT" panose="02040603050505030304" pitchFamily="18" charset="0"/>
            </a:endParaRPr>
          </a:p>
          <a:p>
            <a:pPr marL="0" lvl="1" indent="0">
              <a:spcBef>
                <a:spcPct val="20000"/>
              </a:spcBef>
              <a:buNone/>
            </a:pPr>
            <a:endParaRPr lang="en-US" dirty="0">
              <a:latin typeface="Calisto MT" panose="02040603050505030304" pitchFamily="18" charset="0"/>
            </a:endParaRPr>
          </a:p>
          <a:p>
            <a:pPr marL="0" lvl="1" indent="0">
              <a:spcBef>
                <a:spcPct val="20000"/>
              </a:spcBef>
              <a:buNone/>
            </a:pPr>
            <a:endParaRPr lang="en-US" dirty="0">
              <a:latin typeface="Calisto MT" panose="02040603050505030304" pitchFamily="18" charset="0"/>
            </a:endParaRPr>
          </a:p>
          <a:p>
            <a:pPr marL="0" lvl="1" indent="0">
              <a:spcBef>
                <a:spcPct val="20000"/>
              </a:spcBef>
              <a:buNone/>
            </a:pPr>
            <a:endParaRPr lang="en-US" dirty="0">
              <a:latin typeface="Calisto MT" panose="02040603050505030304" pitchFamily="18" charset="0"/>
            </a:endParaRPr>
          </a:p>
          <a:p>
            <a:pPr marL="0" lvl="1" indent="0">
              <a:spcBef>
                <a:spcPct val="20000"/>
              </a:spcBef>
              <a:buNone/>
            </a:pPr>
            <a:endParaRPr lang="en-US" dirty="0">
              <a:latin typeface="Calisto MT" panose="02040603050505030304" pitchFamily="18" charset="0"/>
            </a:endParaRPr>
          </a:p>
        </p:txBody>
      </p:sp>
      <p:pic>
        <p:nvPicPr>
          <p:cNvPr id="6" name="Graphic 5" descr="Sign language">
            <a:extLst>
              <a:ext uri="{FF2B5EF4-FFF2-40B4-BE49-F238E27FC236}">
                <a16:creationId xmlns:a16="http://schemas.microsoft.com/office/drawing/2014/main" id="{3FD96A79-9F33-450F-B817-E19460F0D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37942" y="1835527"/>
            <a:ext cx="2286946" cy="2286946"/>
          </a:xfrm>
          <a:prstGeom prst="rect">
            <a:avLst/>
          </a:prstGeom>
        </p:spPr>
      </p:pic>
      <p:pic>
        <p:nvPicPr>
          <p:cNvPr id="8" name="Graphic 7" descr="Plant">
            <a:extLst>
              <a:ext uri="{FF2B5EF4-FFF2-40B4-BE49-F238E27FC236}">
                <a16:creationId xmlns:a16="http://schemas.microsoft.com/office/drawing/2014/main" id="{4EB8382D-727A-4507-AF8D-EFE802453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87942" y="1985527"/>
            <a:ext cx="2286946" cy="2286946"/>
          </a:xfrm>
          <a:prstGeom prst="rect">
            <a:avLst/>
          </a:prstGeom>
        </p:spPr>
      </p:pic>
      <p:pic>
        <p:nvPicPr>
          <p:cNvPr id="10" name="Graphic 9" descr="Lightning">
            <a:extLst>
              <a:ext uri="{FF2B5EF4-FFF2-40B4-BE49-F238E27FC236}">
                <a16:creationId xmlns:a16="http://schemas.microsoft.com/office/drawing/2014/main" id="{5C1616B9-02A2-4522-8B84-733A5D9412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37942" y="2135527"/>
            <a:ext cx="2286946" cy="2286946"/>
          </a:xfrm>
          <a:prstGeom prst="rect">
            <a:avLst/>
          </a:prstGeom>
        </p:spPr>
      </p:pic>
      <p:pic>
        <p:nvPicPr>
          <p:cNvPr id="12" name="Graphic 11" descr="Thermometer">
            <a:extLst>
              <a:ext uri="{FF2B5EF4-FFF2-40B4-BE49-F238E27FC236}">
                <a16:creationId xmlns:a16="http://schemas.microsoft.com/office/drawing/2014/main" id="{EFBCDA58-B89F-4BB4-9E59-FB43F615DF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23728" y="1412776"/>
            <a:ext cx="5040560" cy="378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98658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691" y="0"/>
            <a:ext cx="920711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285076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1484784"/>
            <a:ext cx="8353177" cy="5184576"/>
          </a:xfrm>
        </p:spPr>
        <p:txBody>
          <a:bodyPr/>
          <a:lstStyle/>
          <a:p>
            <a:pPr marL="514350" indent="-514350" algn="just">
              <a:buAutoNum type="arabicPeriod"/>
            </a:pPr>
            <a:r>
              <a:rPr lang="en-US" b="1" dirty="0">
                <a:latin typeface="Calisto MT" panose="02040603050505030304" pitchFamily="18" charset="0"/>
                <a:cs typeface="Aharoni" panose="02010803020104030203" pitchFamily="2" charset="-79"/>
              </a:rPr>
              <a:t>Brief Introduction</a:t>
            </a:r>
          </a:p>
          <a:p>
            <a:pPr marL="514350" indent="-514350" algn="just">
              <a:buFont typeface="+mj-lt"/>
              <a:buAutoNum type="arabicPeriod"/>
            </a:pPr>
            <a:endParaRPr lang="en-US" b="1" dirty="0">
              <a:latin typeface="Calisto MT" panose="02040603050505030304" pitchFamily="18" charset="0"/>
              <a:cs typeface="Aharoni" panose="02010803020104030203" pitchFamily="2" charset="-79"/>
            </a:endParaRPr>
          </a:p>
          <a:p>
            <a:pPr marL="514350" indent="-514350" algn="just">
              <a:buAutoNum type="arabicPeriod"/>
            </a:pPr>
            <a:r>
              <a:rPr lang="en-US" b="1" dirty="0">
                <a:latin typeface="Calisto MT" panose="02040603050505030304" pitchFamily="18" charset="0"/>
                <a:cs typeface="Aharoni" panose="02010803020104030203" pitchFamily="2" charset="-79"/>
              </a:rPr>
              <a:t>Who is </a:t>
            </a:r>
            <a:r>
              <a:rPr lang="en-US" b="1" dirty="0" err="1">
                <a:latin typeface="Calisto MT" panose="02040603050505030304" pitchFamily="18" charset="0"/>
                <a:cs typeface="Aharoni" panose="02010803020104030203" pitchFamily="2" charset="-79"/>
              </a:rPr>
              <a:t>Actionaid</a:t>
            </a:r>
            <a:r>
              <a:rPr lang="en-US" b="1" dirty="0">
                <a:latin typeface="Calisto MT" panose="02040603050505030304" pitchFamily="18" charset="0"/>
                <a:cs typeface="Aharoni" panose="02010803020104030203" pitchFamily="2" charset="-79"/>
              </a:rPr>
              <a:t> and what does it do?</a:t>
            </a:r>
          </a:p>
          <a:p>
            <a:pPr marL="514350" indent="-514350" algn="just">
              <a:buAutoNum type="arabicPeriod"/>
            </a:pPr>
            <a:endParaRPr lang="en-US" b="1" dirty="0">
              <a:latin typeface="Calisto MT" panose="02040603050505030304" pitchFamily="18" charset="0"/>
              <a:cs typeface="Aharoni" panose="02010803020104030203" pitchFamily="2" charset="-79"/>
            </a:endParaRPr>
          </a:p>
          <a:p>
            <a:pPr marL="514350" indent="-514350" algn="just">
              <a:buAutoNum type="arabicPeriod"/>
            </a:pPr>
            <a:r>
              <a:rPr lang="en-US" b="1" dirty="0">
                <a:latin typeface="Calisto MT" panose="02040603050505030304" pitchFamily="18" charset="0"/>
                <a:cs typeface="Aharoni" panose="02010803020104030203" pitchFamily="2" charset="-79"/>
              </a:rPr>
              <a:t>Key policy and implementation areas</a:t>
            </a:r>
          </a:p>
          <a:p>
            <a:pPr marL="514350" indent="-514350" algn="just">
              <a:buAutoNum type="arabicPeriod"/>
            </a:pPr>
            <a:endParaRPr lang="en-US" b="1" dirty="0">
              <a:latin typeface="Calisto MT" panose="02040603050505030304" pitchFamily="18" charset="0"/>
              <a:cs typeface="Aharoni" panose="02010803020104030203" pitchFamily="2" charset="-79"/>
            </a:endParaRPr>
          </a:p>
          <a:p>
            <a:pPr marL="514350" indent="-514350" algn="just">
              <a:buAutoNum type="arabicPeriod"/>
            </a:pPr>
            <a:r>
              <a:rPr lang="en-US" b="1" dirty="0">
                <a:latin typeface="Calisto MT" panose="02040603050505030304" pitchFamily="18" charset="0"/>
                <a:cs typeface="Aharoni" panose="02010803020104030203" pitchFamily="2" charset="-79"/>
              </a:rPr>
              <a:t>Challenges</a:t>
            </a:r>
          </a:p>
          <a:p>
            <a:pPr marL="514350" indent="-514350" algn="just">
              <a:buFont typeface="+mj-lt"/>
              <a:buAutoNum type="arabicPeriod"/>
            </a:pPr>
            <a:endParaRPr lang="en-US" b="1" dirty="0">
              <a:latin typeface="Calisto MT" panose="02040603050505030304" pitchFamily="18" charset="0"/>
              <a:cs typeface="Aharoni" panose="02010803020104030203" pitchFamily="2" charset="-79"/>
            </a:endParaRPr>
          </a:p>
          <a:p>
            <a:pPr marL="514350" indent="-514350" algn="just">
              <a:buAutoNum type="arabicPeriod"/>
            </a:pPr>
            <a:r>
              <a:rPr lang="en-US" b="1" dirty="0">
                <a:latin typeface="Calisto MT" panose="02040603050505030304" pitchFamily="18" charset="0"/>
                <a:cs typeface="Aharoni" panose="02010803020104030203" pitchFamily="2" charset="-79"/>
              </a:rPr>
              <a:t>Opportunities  for climate change adaptation for food security</a:t>
            </a:r>
          </a:p>
          <a:p>
            <a:pPr marL="514350" indent="-514350" algn="just">
              <a:buFont typeface="+mj-lt"/>
              <a:buAutoNum type="arabicPeriod"/>
            </a:pPr>
            <a:endParaRPr lang="en-US" b="1" dirty="0">
              <a:latin typeface="Calisto MT" panose="02040603050505030304" pitchFamily="18" charset="0"/>
              <a:cs typeface="Aharoni" panose="02010803020104030203" pitchFamily="2" charset="-79"/>
            </a:endParaRPr>
          </a:p>
          <a:p>
            <a:pPr marL="514350" indent="-514350" algn="just">
              <a:buAutoNum type="arabicPeriod"/>
            </a:pPr>
            <a:r>
              <a:rPr lang="en-US" b="1" dirty="0">
                <a:latin typeface="Calisto MT" panose="02040603050505030304" pitchFamily="18" charset="0"/>
                <a:cs typeface="Aharoni" panose="02010803020104030203" pitchFamily="2" charset="-79"/>
              </a:rPr>
              <a:t>Conclusion</a:t>
            </a:r>
          </a:p>
          <a:p>
            <a:pPr marL="0" indent="0" algn="just">
              <a:buNone/>
            </a:pPr>
            <a:endParaRPr lang="en-US" b="1" dirty="0">
              <a:latin typeface="Calisto MT" panose="02040603050505030304" pitchFamily="18" charset="0"/>
              <a:cs typeface="Aharoni" panose="02010803020104030203" pitchFamily="2" charset="-79"/>
            </a:endParaRPr>
          </a:p>
          <a:p>
            <a:pPr marL="0" indent="0" algn="just">
              <a:buNone/>
            </a:pPr>
            <a:endParaRPr lang="en-US" b="1" dirty="0">
              <a:latin typeface="Calisto MT" panose="02040603050505030304" pitchFamily="18" charset="0"/>
              <a:cs typeface="Aharoni" panose="02010803020104030203" pitchFamily="2" charset="-79"/>
            </a:endParaRPr>
          </a:p>
          <a:p>
            <a:pPr algn="just">
              <a:buFont typeface="Wingdings" pitchFamily="2" charset="2"/>
              <a:buChar char="§"/>
            </a:pPr>
            <a:endParaRPr lang="en-US" dirty="0">
              <a:latin typeface="Calisto MT" panose="02040603050505030304" pitchFamily="18" charset="0"/>
              <a:cs typeface="Aharoni" panose="02010803020104030203" pitchFamily="2" charset="-79"/>
            </a:endParaRPr>
          </a:p>
          <a:p>
            <a:pPr algn="just">
              <a:buFont typeface="Wingdings" pitchFamily="2" charset="2"/>
              <a:buChar char="§"/>
            </a:pPr>
            <a:endParaRPr lang="en-US" dirty="0">
              <a:latin typeface="Calisto MT" panose="02040603050505030304" pitchFamily="18" charset="0"/>
              <a:cs typeface="Aharoni" panose="02010803020104030203" pitchFamily="2" charset="-79"/>
            </a:endParaRPr>
          </a:p>
          <a:p>
            <a:pPr algn="just">
              <a:buFont typeface="Wingdings" pitchFamily="2" charset="2"/>
              <a:buChar char="§"/>
            </a:pPr>
            <a:endParaRPr lang="en-US" dirty="0">
              <a:latin typeface="Calisto MT" panose="02040603050505030304" pitchFamily="18" charset="0"/>
              <a:cs typeface="Aharoni" panose="02010803020104030203" pitchFamily="2" charset="-79"/>
            </a:endParaRPr>
          </a:p>
          <a:p>
            <a:pPr algn="just">
              <a:buFont typeface="Wingdings" pitchFamily="2" charset="2"/>
              <a:buChar char="§"/>
            </a:pPr>
            <a:endParaRPr lang="en-US" dirty="0">
              <a:latin typeface="Calisto MT" panose="02040603050505030304" pitchFamily="18" charset="0"/>
              <a:cs typeface="Aharoni" panose="02010803020104030203" pitchFamily="2" charset="-79"/>
            </a:endParaRPr>
          </a:p>
          <a:p>
            <a:pPr algn="just">
              <a:buFont typeface="Wingdings" pitchFamily="2" charset="2"/>
              <a:buChar char="§"/>
            </a:pPr>
            <a:endParaRPr lang="en-US" dirty="0">
              <a:latin typeface="Calisto MT" panose="02040603050505030304" pitchFamily="18" charset="0"/>
              <a:cs typeface="Aharoni" panose="02010803020104030203" pitchFamily="2" charset="-79"/>
            </a:endParaRPr>
          </a:p>
          <a:p>
            <a:pPr algn="just">
              <a:buFont typeface="Wingdings" pitchFamily="2" charset="2"/>
              <a:buChar char="§"/>
            </a:pPr>
            <a:endParaRPr lang="en-US" dirty="0">
              <a:latin typeface="Calisto MT" panose="02040603050505030304" pitchFamily="18" charset="0"/>
              <a:cs typeface="Aharoni" panose="02010803020104030203" pitchFamily="2" charset="-79"/>
            </a:endParaRPr>
          </a:p>
          <a:p>
            <a:pPr algn="just">
              <a:buFont typeface="Wingdings" pitchFamily="2" charset="2"/>
              <a:buChar char="§"/>
            </a:pPr>
            <a:endParaRPr lang="en-US" dirty="0">
              <a:latin typeface="Calisto MT" panose="02040603050505030304" pitchFamily="18" charset="0"/>
              <a:cs typeface="Aharoni" panose="02010803020104030203" pitchFamily="2" charset="-79"/>
            </a:endParaRPr>
          </a:p>
          <a:p>
            <a:pPr algn="just">
              <a:buFont typeface="Wingdings" pitchFamily="2" charset="2"/>
              <a:buChar char="§"/>
            </a:pPr>
            <a:endParaRPr lang="en-US" dirty="0">
              <a:latin typeface="Calisto MT" panose="02040603050505030304" pitchFamily="18" charset="0"/>
              <a:cs typeface="Aharoni" panose="02010803020104030203" pitchFamily="2" charset="-79"/>
            </a:endParaRPr>
          </a:p>
          <a:p>
            <a:pPr algn="just">
              <a:buFont typeface="Wingdings" pitchFamily="2" charset="2"/>
              <a:buChar char="§"/>
            </a:pPr>
            <a:endParaRPr lang="en-US" dirty="0">
              <a:latin typeface="Calisto MT" panose="02040603050505030304" pitchFamily="18" charset="0"/>
              <a:cs typeface="Aharoni" panose="02010803020104030203" pitchFamily="2" charset="-79"/>
            </a:endParaRPr>
          </a:p>
          <a:p>
            <a:pPr algn="just">
              <a:buFont typeface="Wingdings" pitchFamily="2" charset="2"/>
              <a:buChar char="§"/>
            </a:pPr>
            <a:endParaRPr lang="en-US" dirty="0">
              <a:latin typeface="Calisto MT" panose="02040603050505030304" pitchFamily="18" charset="0"/>
              <a:cs typeface="Aharoni" panose="02010803020104030203" pitchFamily="2" charset="-79"/>
            </a:endParaRPr>
          </a:p>
          <a:p>
            <a:pPr algn="just">
              <a:buFont typeface="Wingdings" pitchFamily="2" charset="2"/>
              <a:buChar char="§"/>
            </a:pPr>
            <a:endParaRPr lang="en-US" dirty="0">
              <a:latin typeface="Calisto MT" panose="02040603050505030304" pitchFamily="18" charset="0"/>
              <a:cs typeface="Aharoni" panose="02010803020104030203" pitchFamily="2" charset="-79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536" y="980728"/>
            <a:ext cx="8064500" cy="504056"/>
          </a:xfrm>
        </p:spPr>
        <p:txBody>
          <a:bodyPr/>
          <a:lstStyle/>
          <a:p>
            <a:r>
              <a:rPr lang="en-US" kern="1200" dirty="0">
                <a:solidFill>
                  <a:srgbClr val="FF0000"/>
                </a:solidFill>
                <a:latin typeface="Calisto MT" panose="02040603050505030304" pitchFamily="18" charset="0"/>
                <a:cs typeface="Andalus" pitchFamily="18" charset="-78"/>
              </a:rPr>
              <a:t>Presentation Outline</a:t>
            </a:r>
          </a:p>
        </p:txBody>
      </p:sp>
    </p:spTree>
    <p:extLst>
      <p:ext uri="{BB962C8B-B14F-4D97-AF65-F5344CB8AC3E}">
        <p14:creationId xmlns:p14="http://schemas.microsoft.com/office/powerpoint/2010/main" val="4196057570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881" y="1196752"/>
            <a:ext cx="8605591" cy="5544616"/>
          </a:xfrm>
        </p:spPr>
        <p:txBody>
          <a:bodyPr/>
          <a:lstStyle/>
          <a:p>
            <a:pPr lvl="0" algn="just">
              <a:buFont typeface="Courier New" panose="02070309020205020404" pitchFamily="49" charset="0"/>
              <a:buChar char="o"/>
            </a:pPr>
            <a:r>
              <a:rPr lang="en-GB" dirty="0"/>
              <a:t>From the outset, its critical to note that ‘…</a:t>
            </a:r>
            <a:r>
              <a:rPr lang="en-GB" b="1" i="1" dirty="0"/>
              <a:t>climate change affects and will continue to affect us all, through its impacts on different sectors and other crucial aspects of our lives and food systems and security key.</a:t>
            </a:r>
            <a:endParaRPr lang="en-GB" dirty="0"/>
          </a:p>
          <a:p>
            <a:pPr lvl="0" algn="just">
              <a:buFont typeface="Courier New" panose="02070309020205020404" pitchFamily="49" charset="0"/>
              <a:buChar char="o"/>
            </a:pPr>
            <a:endParaRPr lang="en-GB" dirty="0"/>
          </a:p>
          <a:p>
            <a:pPr lvl="0" algn="just">
              <a:buFont typeface="Courier New" panose="02070309020205020404" pitchFamily="49" charset="0"/>
              <a:buChar char="o"/>
            </a:pPr>
            <a:r>
              <a:rPr lang="en-GB" dirty="0"/>
              <a:t>Farmers and especially women are key to players  in climate change adaption and should be targeted more prominently.</a:t>
            </a:r>
          </a:p>
          <a:p>
            <a:pPr lvl="0" algn="just">
              <a:buFont typeface="Courier New" panose="02070309020205020404" pitchFamily="49" charset="0"/>
              <a:buChar char="o"/>
            </a:pPr>
            <a:endParaRPr lang="en-GB" dirty="0"/>
          </a:p>
          <a:p>
            <a:pPr lvl="0" algn="just">
              <a:buFont typeface="Courier New" panose="02070309020205020404" pitchFamily="49" charset="0"/>
              <a:buChar char="o"/>
            </a:pPr>
            <a:r>
              <a:rPr lang="en-GB" dirty="0"/>
              <a:t>Tailor made </a:t>
            </a:r>
            <a:r>
              <a:rPr lang="en-GB" dirty="0" err="1"/>
              <a:t>Technology,innovations</a:t>
            </a:r>
            <a:r>
              <a:rPr lang="en-GB" dirty="0"/>
              <a:t> and adaptions based on context practices work better in rural settings </a:t>
            </a:r>
          </a:p>
          <a:p>
            <a:pPr lvl="0" algn="just">
              <a:buFont typeface="Courier New" panose="02070309020205020404" pitchFamily="49" charset="0"/>
              <a:buChar char="o"/>
            </a:pPr>
            <a:r>
              <a:rPr lang="en-GB" dirty="0"/>
              <a:t>Integrating </a:t>
            </a:r>
            <a:r>
              <a:rPr lang="en-GB" dirty="0" err="1"/>
              <a:t>water,soil,ecological</a:t>
            </a:r>
            <a:r>
              <a:rPr lang="en-GB" dirty="0"/>
              <a:t> and value chain aspects in adaptation is key</a:t>
            </a:r>
          </a:p>
          <a:p>
            <a:pPr lvl="0" algn="just">
              <a:buFont typeface="Courier New" panose="02070309020205020404" pitchFamily="49" charset="0"/>
              <a:buChar char="o"/>
            </a:pPr>
            <a:endParaRPr lang="en-GB" dirty="0"/>
          </a:p>
          <a:p>
            <a:pPr marL="0" lvl="0" indent="0" algn="just">
              <a:buNone/>
            </a:pPr>
            <a:endParaRPr lang="en-US" sz="2400" dirty="0">
              <a:latin typeface="Calisto MT" panose="02040603050505030304" pitchFamily="18" charset="0"/>
            </a:endParaRPr>
          </a:p>
          <a:p>
            <a:pPr lvl="0" algn="just">
              <a:buBlip>
                <a:blip r:embed="rId2"/>
              </a:buBlip>
            </a:pPr>
            <a:endParaRPr lang="en-US" sz="2400" dirty="0">
              <a:latin typeface="Calisto MT" panose="02040603050505030304" pitchFamily="18" charset="0"/>
            </a:endParaRPr>
          </a:p>
          <a:p>
            <a:pPr lvl="0" algn="just">
              <a:buBlip>
                <a:blip r:embed="rId2"/>
              </a:buBlip>
            </a:pPr>
            <a:endParaRPr lang="en-US" sz="2400" dirty="0">
              <a:latin typeface="Calisto MT" panose="02040603050505030304" pitchFamily="18" charset="0"/>
            </a:endParaRPr>
          </a:p>
        </p:txBody>
      </p:sp>
      <p:sp>
        <p:nvSpPr>
          <p:cNvPr id="4" name="Title 4"/>
          <p:cNvSpPr txBox="1">
            <a:spLocks/>
          </p:cNvSpPr>
          <p:nvPr/>
        </p:nvSpPr>
        <p:spPr bwMode="auto">
          <a:xfrm>
            <a:off x="214881" y="764704"/>
            <a:ext cx="8188883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  <a:latin typeface="Calisto MT" panose="02040603050505030304" pitchFamily="18" charset="0"/>
                <a:cs typeface="Andalus" pitchFamily="18" charset="-78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467375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5" y="1268760"/>
            <a:ext cx="8712968" cy="5472608"/>
          </a:xfrm>
        </p:spPr>
        <p:txBody>
          <a:bodyPr/>
          <a:lstStyle/>
          <a:p>
            <a:pPr marL="0" lvl="0" indent="0" algn="just">
              <a:buNone/>
            </a:pPr>
            <a:endParaRPr lang="en-US" sz="2400" dirty="0">
              <a:latin typeface="Calisto MT" panose="0204060305050503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GB" dirty="0"/>
              <a:t>ActionAid Uganda is a national development organisation, affiliated to ActionAid international</a:t>
            </a:r>
          </a:p>
          <a:p>
            <a:pPr marL="0" indent="0" algn="just">
              <a:buNone/>
            </a:pPr>
            <a:endParaRPr lang="en-GB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GB" dirty="0"/>
              <a:t>We have worked in Uganda since 1982, with physical presence in 15 districts but reach 37 districts through partnerships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GB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GB" dirty="0"/>
              <a:t>We deliberately focus on districts where the poor and vulnerable persons are concentrated and most whom are farmers affected by climate change.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GB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GB" dirty="0"/>
              <a:t> loss of rights, degradation of  natural resources  compounded by climate change affecting food security</a:t>
            </a:r>
            <a:endParaRPr lang="en-US" sz="2400" dirty="0">
              <a:latin typeface="Calisto MT" panose="02040603050505030304" pitchFamily="18" charset="0"/>
            </a:endParaRPr>
          </a:p>
          <a:p>
            <a:pPr lvl="0" algn="just">
              <a:buBlip>
                <a:blip r:embed="rId2"/>
              </a:buBlip>
            </a:pPr>
            <a:endParaRPr lang="en-US" sz="2400" dirty="0">
              <a:latin typeface="Calisto MT" panose="02040603050505030304" pitchFamily="18" charset="0"/>
            </a:endParaRPr>
          </a:p>
          <a:p>
            <a:pPr lvl="0" algn="just">
              <a:buBlip>
                <a:blip r:embed="rId2"/>
              </a:buBlip>
            </a:pPr>
            <a:endParaRPr lang="en-US" sz="2400" dirty="0">
              <a:latin typeface="Calisto MT" panose="02040603050505030304" pitchFamily="18" charset="0"/>
            </a:endParaRPr>
          </a:p>
        </p:txBody>
      </p:sp>
      <p:sp>
        <p:nvSpPr>
          <p:cNvPr id="4" name="Title 4"/>
          <p:cNvSpPr txBox="1">
            <a:spLocks/>
          </p:cNvSpPr>
          <p:nvPr/>
        </p:nvSpPr>
        <p:spPr bwMode="auto">
          <a:xfrm>
            <a:off x="107505" y="764704"/>
            <a:ext cx="8296259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err="1">
                <a:solidFill>
                  <a:srgbClr val="FF0000"/>
                </a:solidFill>
                <a:latin typeface="Calisto MT" panose="02040603050505030304" pitchFamily="18" charset="0"/>
                <a:cs typeface="Andalus" pitchFamily="18" charset="-78"/>
              </a:rPr>
              <a:t>Actionaid</a:t>
            </a:r>
            <a:r>
              <a:rPr lang="en-US" dirty="0">
                <a:solidFill>
                  <a:srgbClr val="FF0000"/>
                </a:solidFill>
                <a:latin typeface="Calisto MT" panose="02040603050505030304" pitchFamily="18" charset="0"/>
                <a:cs typeface="Andalus" pitchFamily="18" charset="-78"/>
              </a:rPr>
              <a:t> and What it does!</a:t>
            </a:r>
          </a:p>
        </p:txBody>
      </p:sp>
    </p:spTree>
    <p:extLst>
      <p:ext uri="{BB962C8B-B14F-4D97-AF65-F5344CB8AC3E}">
        <p14:creationId xmlns:p14="http://schemas.microsoft.com/office/powerpoint/2010/main" val="1006471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836712"/>
            <a:ext cx="8784976" cy="576064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Calisto MT" panose="02040603050505030304" pitchFamily="18" charset="0"/>
                <a:cs typeface="Andalus" pitchFamily="18" charset="-78"/>
              </a:rPr>
              <a:t>Actionaid</a:t>
            </a:r>
            <a:r>
              <a:rPr lang="en-US" dirty="0">
                <a:solidFill>
                  <a:srgbClr val="FF0000"/>
                </a:solidFill>
                <a:latin typeface="Calisto MT" panose="02040603050505030304" pitchFamily="18" charset="0"/>
                <a:cs typeface="Andalus" pitchFamily="18" charset="-78"/>
              </a:rPr>
              <a:t> and what it does!(</a:t>
            </a:r>
            <a:r>
              <a:rPr lang="en-US" dirty="0" err="1">
                <a:solidFill>
                  <a:srgbClr val="FF0000"/>
                </a:solidFill>
                <a:latin typeface="Calisto MT" panose="02040603050505030304" pitchFamily="18" charset="0"/>
                <a:cs typeface="Andalus" pitchFamily="18" charset="-78"/>
              </a:rPr>
              <a:t>CON’td</a:t>
            </a:r>
            <a:r>
              <a:rPr lang="en-US" dirty="0">
                <a:solidFill>
                  <a:srgbClr val="FF0000"/>
                </a:solidFill>
                <a:latin typeface="Calisto MT" panose="02040603050505030304" pitchFamily="18" charset="0"/>
                <a:cs typeface="Andalus" pitchFamily="18" charset="-78"/>
              </a:rPr>
              <a:t>)</a:t>
            </a:r>
            <a:endParaRPr lang="en-US" dirty="0">
              <a:latin typeface="Calisto MT" panose="02040603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256584"/>
          </a:xfrm>
        </p:spPr>
        <p:txBody>
          <a:bodyPr/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en-GB" dirty="0"/>
              <a:t>Women who form the bulk of the population employed in agriculture disproportionately affected and exacerbated by dependence on rain-fed agriculture, making rural livelihoods and food security highly vulnerable to weather extremes.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en-GB" dirty="0"/>
          </a:p>
          <a:p>
            <a:pPr algn="just">
              <a:buFont typeface="Courier New" panose="02070309020205020404" pitchFamily="49" charset="0"/>
              <a:buChar char="o"/>
            </a:pPr>
            <a:r>
              <a:rPr lang="en-GB" dirty="0" err="1"/>
              <a:t>Actionaid</a:t>
            </a:r>
            <a:r>
              <a:rPr lang="en-GB" dirty="0"/>
              <a:t> supports Livelihoods and the resilience of people living in extreme poverty to adapt to climate change </a:t>
            </a:r>
          </a:p>
          <a:p>
            <a:pPr marL="0" indent="0" algn="just">
              <a:buNone/>
            </a:pPr>
            <a:endParaRPr lang="en-GB" dirty="0"/>
          </a:p>
          <a:p>
            <a:pPr algn="just">
              <a:buFont typeface="Courier New" panose="02070309020205020404" pitchFamily="49" charset="0"/>
              <a:buChar char="o"/>
            </a:pPr>
            <a:r>
              <a:rPr lang="en-GB" dirty="0"/>
              <a:t>We focus majorly on women and young people to address the negative effects of climate change building from their own contexts and knowledge.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en-GB" sz="2900" dirty="0">
              <a:latin typeface="Calisto MT" panose="02040603050505030304" pitchFamily="18" charset="0"/>
              <a:cs typeface="Aldhabi" pitchFamily="2" charset="-78"/>
            </a:endParaRPr>
          </a:p>
          <a:p>
            <a:pPr lvl="0" algn="just">
              <a:buBlip>
                <a:blip r:embed="rId2"/>
              </a:buBlip>
            </a:pPr>
            <a:endParaRPr lang="en-GB" sz="2900" dirty="0">
              <a:latin typeface="Baskerville Old Face" pitchFamily="18" charset="0"/>
              <a:cs typeface="Aldhabi" pitchFamily="2" charset="-78"/>
            </a:endParaRPr>
          </a:p>
          <a:p>
            <a:pPr algn="just">
              <a:buBlip>
                <a:blip r:embed="rId2"/>
              </a:buBlip>
            </a:pPr>
            <a:endParaRPr lang="en-US" sz="2900" dirty="0">
              <a:latin typeface="Baskerville Old Face" pitchFamily="18" charset="0"/>
              <a:cs typeface="Aldhabi" pitchFamily="2" charset="-78"/>
            </a:endParaRPr>
          </a:p>
          <a:p>
            <a:pPr algn="just">
              <a:buBlip>
                <a:blip r:embed="rId2"/>
              </a:buBlip>
            </a:pPr>
            <a:endParaRPr lang="en-US" sz="2900" dirty="0">
              <a:latin typeface="Baskerville Old Face" pitchFamily="18" charset="0"/>
              <a:cs typeface="Aldhabi" pitchFamily="2" charset="-78"/>
            </a:endParaRPr>
          </a:p>
          <a:p>
            <a:pPr algn="just">
              <a:buBlip>
                <a:blip r:embed="rId2"/>
              </a:buBlip>
            </a:pPr>
            <a:endParaRPr lang="en-US" sz="2900" dirty="0">
              <a:latin typeface="Baskerville Old Face" pitchFamily="18" charset="0"/>
              <a:cs typeface="Aldhab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88416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908720"/>
            <a:ext cx="8496548" cy="504056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Current situation and  policy Investments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784976" cy="5112568"/>
          </a:xfrm>
        </p:spPr>
        <p:txBody>
          <a:bodyPr/>
          <a:lstStyle/>
          <a:p>
            <a:pPr marL="276225" lvl="1" indent="-276225" algn="just">
              <a:buBlip>
                <a:blip r:embed="rId2"/>
              </a:buBlip>
            </a:pPr>
            <a:r>
              <a:rPr lang="en-GB" b="1" dirty="0"/>
              <a:t>National Climate change policy</a:t>
            </a:r>
            <a:r>
              <a:rPr lang="en-GB" dirty="0"/>
              <a:t> is in place and frames the policy priority for interventions. </a:t>
            </a:r>
          </a:p>
          <a:p>
            <a:pPr marL="0" lvl="1" indent="0" algn="just">
              <a:buNone/>
            </a:pPr>
            <a:endParaRPr lang="en-GB" dirty="0"/>
          </a:p>
          <a:p>
            <a:pPr marL="276225" lvl="1" indent="-276225" algn="just">
              <a:buBlip>
                <a:blip r:embed="rId2"/>
              </a:buBlip>
            </a:pPr>
            <a:r>
              <a:rPr lang="en-GB" dirty="0"/>
              <a:t>The purpose of this policy is to ensure a harmonised approach towards a climate-resilient and low-carbon development path for sustainable </a:t>
            </a:r>
          </a:p>
          <a:p>
            <a:pPr marL="0" lvl="1" indent="0" algn="just">
              <a:buNone/>
            </a:pPr>
            <a:endParaRPr lang="en-GB" dirty="0"/>
          </a:p>
          <a:p>
            <a:pPr marL="276225" lvl="1" indent="-276225" algn="just">
              <a:buBlip>
                <a:blip r:embed="rId2"/>
              </a:buBlip>
            </a:pPr>
            <a:r>
              <a:rPr lang="en-GB" dirty="0"/>
              <a:t>Govt developed the </a:t>
            </a:r>
            <a:r>
              <a:rPr lang="en-GB" b="1" dirty="0"/>
              <a:t>Climate adaptation plans</a:t>
            </a:r>
            <a:r>
              <a:rPr lang="en-GB" dirty="0"/>
              <a:t> (NAP) </a:t>
            </a:r>
          </a:p>
          <a:p>
            <a:pPr marL="0" lvl="1" indent="0" algn="just">
              <a:buNone/>
            </a:pPr>
            <a:endParaRPr lang="en-GB" dirty="0"/>
          </a:p>
          <a:p>
            <a:pPr marL="276225" lvl="1" indent="-276225" algn="just">
              <a:buBlip>
                <a:blip r:embed="rId2"/>
              </a:buBlip>
            </a:pPr>
            <a:r>
              <a:rPr lang="en-GB" dirty="0"/>
              <a:t>community based irrigation scheme projects to harness water for production and support farmers to adapt to the weather vagaries associated with C.C</a:t>
            </a:r>
            <a:endParaRPr lang="en-GB" sz="2900" dirty="0">
              <a:latin typeface="Calisto MT" panose="02040603050505030304" pitchFamily="18" charset="0"/>
              <a:ea typeface="+mn-ea"/>
              <a:cs typeface="Aldhabi" pitchFamily="2" charset="-78"/>
            </a:endParaRPr>
          </a:p>
          <a:p>
            <a:pPr marL="276225" lvl="1" indent="-276225" algn="just">
              <a:buBlip>
                <a:blip r:embed="rId2"/>
              </a:buBlip>
            </a:pPr>
            <a:endParaRPr lang="en-US" sz="2900" dirty="0">
              <a:latin typeface="Baskerville Old Face" pitchFamily="18" charset="0"/>
              <a:ea typeface="+mn-ea"/>
              <a:cs typeface="Aldhabi" pitchFamily="2" charset="-78"/>
            </a:endParaRPr>
          </a:p>
          <a:p>
            <a:pPr marL="0" lvl="1" indent="0" algn="just">
              <a:buNone/>
            </a:pPr>
            <a:endParaRPr lang="en-US" sz="2900" dirty="0">
              <a:latin typeface="Baskerville Old Face" pitchFamily="18" charset="0"/>
              <a:ea typeface="+mn-ea"/>
              <a:cs typeface="Aldhabi" pitchFamily="2" charset="-78"/>
            </a:endParaRPr>
          </a:p>
          <a:p>
            <a:pPr marL="276225" lvl="1" indent="-276225" algn="just">
              <a:buBlip>
                <a:blip r:embed="rId2"/>
              </a:buBlip>
            </a:pPr>
            <a:endParaRPr lang="en-GB" sz="3200" dirty="0"/>
          </a:p>
          <a:p>
            <a:pPr marL="276225" lvl="1" indent="-276225" algn="just">
              <a:buBlip>
                <a:blip r:embed="rId2"/>
              </a:buBlip>
            </a:pPr>
            <a:endParaRPr lang="en-US" sz="3000" dirty="0">
              <a:latin typeface="Baskerville Old Face" pitchFamily="18" charset="0"/>
              <a:ea typeface="+mn-ea"/>
              <a:cs typeface="Aldhab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6587227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62" y="764704"/>
            <a:ext cx="8280524" cy="504056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Calisto MT" panose="02040603050505030304" pitchFamily="18" charset="0"/>
                <a:cs typeface="Andalus" pitchFamily="18" charset="-78"/>
              </a:rPr>
              <a:t>Current Policy Investments(Cont’d)</a:t>
            </a:r>
            <a:endParaRPr lang="en-US" dirty="0">
              <a:latin typeface="Calisto MT" panose="02040603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472608"/>
          </a:xfrm>
        </p:spPr>
        <p:txBody>
          <a:bodyPr/>
          <a:lstStyle/>
          <a:p>
            <a:pPr marL="0" lvl="0" indent="0">
              <a:buNone/>
            </a:pPr>
            <a:endParaRPr lang="en-GB" sz="2400" dirty="0"/>
          </a:p>
          <a:p>
            <a:r>
              <a:rPr lang="en-GB" sz="2400" dirty="0"/>
              <a:t>There are 8 policy priorities(in the NCC policy) for adaption but for purpose of this presentation, I will highlight the following;</a:t>
            </a:r>
          </a:p>
          <a:p>
            <a:endParaRPr lang="en-GB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i="1" dirty="0"/>
              <a:t>Promote conservation agriculture and ecologically compatible cropping systems to increase resilience to the impacts climate change.</a:t>
            </a:r>
          </a:p>
          <a:p>
            <a:pPr marL="0" indent="0">
              <a:buNone/>
            </a:pPr>
            <a:endParaRPr lang="en-GB" i="1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i="1" dirty="0"/>
              <a:t>Promote diversification and improved post-harvest handling, storage and value addition to mitigate rising climate change related losses and improve food security and household incomes.</a:t>
            </a: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endParaRPr lang="en-GB" dirty="0"/>
          </a:p>
          <a:p>
            <a:endParaRPr lang="en-GB" sz="2400" dirty="0"/>
          </a:p>
          <a:p>
            <a:pPr lvl="0">
              <a:buFont typeface="Wingdings" panose="05000000000000000000" pitchFamily="2" charset="2"/>
              <a:buChar char="ü"/>
            </a:pPr>
            <a:endParaRPr lang="en-GB" sz="2400" dirty="0"/>
          </a:p>
          <a:p>
            <a:pPr lvl="0" algn="just">
              <a:buFont typeface="Wingdings" panose="05000000000000000000" pitchFamily="2" charset="2"/>
              <a:buChar char="ü"/>
            </a:pPr>
            <a:endParaRPr lang="en-GB" sz="2400" dirty="0"/>
          </a:p>
          <a:p>
            <a:pPr marL="0" indent="0" algn="just">
              <a:buNone/>
            </a:pPr>
            <a:endParaRPr lang="en-US" sz="2600" dirty="0">
              <a:latin typeface="Baskerville Old Face" pitchFamily="18" charset="0"/>
              <a:cs typeface="Aldhab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68916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3" y="908720"/>
            <a:ext cx="8569200" cy="504056"/>
          </a:xfrm>
        </p:spPr>
        <p:txBody>
          <a:bodyPr/>
          <a:lstStyle/>
          <a:p>
            <a:r>
              <a:rPr lang="en-US" sz="3000" dirty="0">
                <a:solidFill>
                  <a:srgbClr val="FF0000"/>
                </a:solidFill>
                <a:latin typeface="Calisto MT" panose="02040603050505030304" pitchFamily="18" charset="0"/>
                <a:cs typeface="Andalus" pitchFamily="18" charset="-78"/>
              </a:rPr>
              <a:t>Key Challenges in CC Adaptation</a:t>
            </a:r>
            <a:endParaRPr lang="en-US" sz="3000" dirty="0">
              <a:latin typeface="Calisto MT" panose="02040603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4" y="1556792"/>
            <a:ext cx="8569200" cy="496855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-Attitude/mindset of farmers to climate change patterns and locally adaptable practices.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Inadequate adoption of an integrated approach to climate change by factoring all the pillars like water, soil conservation, agronomy, marketing, post-harvest handling and collective marketing across the agriculture  value chain. </a:t>
            </a:r>
          </a:p>
          <a:p>
            <a:endParaRPr lang="en-GB" dirty="0"/>
          </a:p>
          <a:p>
            <a:pPr lvl="0"/>
            <a:r>
              <a:rPr lang="en-GB" dirty="0"/>
              <a:t>Communication of climate change and what it means to farmers is still challenge- mind shifts?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This includes incubation of technology, linkage with weather information and knowledge transfer. </a:t>
            </a:r>
          </a:p>
          <a:p>
            <a:pPr lvl="0" algn="just">
              <a:buBlip>
                <a:blip r:embed="rId2"/>
              </a:buBlip>
            </a:pPr>
            <a:endParaRPr lang="en-GB" sz="2400" dirty="0">
              <a:latin typeface="Calisto MT" panose="02040603050505030304" pitchFamily="18" charset="0"/>
            </a:endParaRPr>
          </a:p>
          <a:p>
            <a:pPr algn="just">
              <a:buBlip>
                <a:blip r:embed="rId2"/>
              </a:buBlip>
            </a:pPr>
            <a:endParaRPr lang="en-US" sz="2400" dirty="0">
              <a:latin typeface="Calisto MT" panose="02040603050505030304" pitchFamily="18" charset="0"/>
              <a:cs typeface="Aldhabi" pitchFamily="2" charset="-78"/>
            </a:endParaRPr>
          </a:p>
          <a:p>
            <a:pPr marL="0" indent="0" algn="just">
              <a:buNone/>
            </a:pPr>
            <a:endParaRPr lang="en-US" sz="2400" dirty="0">
              <a:latin typeface="Calisto MT" panose="02040603050505030304" pitchFamily="18" charset="0"/>
            </a:endParaRPr>
          </a:p>
          <a:p>
            <a:pPr marL="0" indent="0" algn="just">
              <a:buNone/>
            </a:pPr>
            <a:endParaRPr lang="en-US" sz="2600" dirty="0">
              <a:latin typeface="Baskerville Old Face" pitchFamily="18" charset="0"/>
              <a:cs typeface="Aldhab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059391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353177" cy="5400600"/>
          </a:xfrm>
        </p:spPr>
        <p:txBody>
          <a:bodyPr/>
          <a:lstStyle/>
          <a:p>
            <a:pPr marL="0" lvl="1" indent="0">
              <a:spcBef>
                <a:spcPct val="20000"/>
              </a:spcBef>
              <a:buNone/>
            </a:pPr>
            <a:r>
              <a:rPr lang="en-US" sz="3200" b="1" dirty="0">
                <a:solidFill>
                  <a:srgbClr val="FF0000"/>
                </a:solidFill>
                <a:latin typeface="Calisto MT" panose="02040603050505030304" pitchFamily="18" charset="0"/>
                <a:cs typeface="Andalus" pitchFamily="18" charset="-78"/>
              </a:rPr>
              <a:t>Opportunities!!! </a:t>
            </a:r>
          </a:p>
          <a:p>
            <a:pPr marL="457200" lvl="1" indent="-45720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Education of farmers on climate change to ensure uptake of adaptation practices that are relevant to their contexts/zones through </a:t>
            </a:r>
            <a:r>
              <a:rPr lang="en-GB" dirty="0"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extension framework at the local level. </a:t>
            </a:r>
            <a:endParaRPr lang="en-US" b="1" dirty="0">
              <a:solidFill>
                <a:srgbClr val="FF0000"/>
              </a:solidFill>
              <a:latin typeface="Calisto MT" panose="02040603050505030304" pitchFamily="18" charset="0"/>
              <a:cs typeface="Andalus" pitchFamily="18" charset="-78"/>
            </a:endParaRPr>
          </a:p>
          <a:p>
            <a:pPr marL="571500" lvl="1" indent="-57150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GB" dirty="0"/>
              <a:t>The small scale irrigation schemes should integrate value chain rather than only water for production, value chain approach is critical</a:t>
            </a:r>
          </a:p>
          <a:p>
            <a:pPr marL="571500" lvl="1" indent="-57150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GB" dirty="0"/>
              <a:t>Community/ farmer led avenues for learning and uptake of effective practices for adaption to climate change. </a:t>
            </a:r>
          </a:p>
          <a:p>
            <a:pPr marL="571500" lvl="1" indent="-57150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GB" dirty="0"/>
              <a:t>Platforms for sharing and learning new  technologies, practices and strategies –Nexus with Extension services</a:t>
            </a:r>
          </a:p>
          <a:p>
            <a:pPr marL="571500" lvl="1" indent="-571500">
              <a:spcBef>
                <a:spcPct val="20000"/>
              </a:spcBef>
              <a:buFont typeface="Courier New" panose="02070309020205020404" pitchFamily="49" charset="0"/>
              <a:buChar char="o"/>
            </a:pPr>
            <a:endParaRPr lang="en-GB" dirty="0"/>
          </a:p>
          <a:p>
            <a:pPr marL="571500" lvl="1" indent="-571500">
              <a:spcBef>
                <a:spcPct val="20000"/>
              </a:spcBef>
              <a:buFont typeface="Courier New" panose="02070309020205020404" pitchFamily="49" charset="0"/>
              <a:buChar char="o"/>
            </a:pPr>
            <a:endParaRPr lang="en-GB" dirty="0">
              <a:latin typeface="Calisto MT" panose="02040603050505030304" pitchFamily="18" charset="0"/>
            </a:endParaRPr>
          </a:p>
          <a:p>
            <a:pPr marL="0" lvl="1" indent="0">
              <a:spcBef>
                <a:spcPct val="20000"/>
              </a:spcBef>
              <a:buNone/>
            </a:pPr>
            <a:endParaRPr lang="en-US" sz="3200" dirty="0">
              <a:latin typeface="Calisto MT" panose="02040603050505030304" pitchFamily="18" charset="0"/>
            </a:endParaRPr>
          </a:p>
          <a:p>
            <a:pPr marL="571500" lvl="1" indent="-571500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en-US" sz="2400" dirty="0">
              <a:latin typeface="Calisto MT" panose="02040603050505030304" pitchFamily="18" charset="0"/>
            </a:endParaRPr>
          </a:p>
          <a:p>
            <a:pPr marL="571500" lvl="1" indent="-571500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en-US" sz="3600" b="1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  <a:p>
            <a:pPr marL="571500" lvl="1" indent="-571500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en-US" sz="3600" b="1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20084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lank">
  <a:themeElements>
    <a:clrScheme name="Action Aid Master 1">
      <a:dk1>
        <a:srgbClr val="000000"/>
      </a:dk1>
      <a:lt1>
        <a:srgbClr val="FFFFFF"/>
      </a:lt1>
      <a:dk2>
        <a:srgbClr val="FF0000"/>
      </a:dk2>
      <a:lt2>
        <a:srgbClr val="808080"/>
      </a:lt2>
      <a:accent1>
        <a:srgbClr val="FF6600"/>
      </a:accent1>
      <a:accent2>
        <a:srgbClr val="FF99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8A00"/>
      </a:accent6>
      <a:hlink>
        <a:srgbClr val="969696"/>
      </a:hlink>
      <a:folHlink>
        <a:srgbClr val="C0C0C0"/>
      </a:folHlink>
    </a:clrScheme>
    <a:fontScheme name="Action Aid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ction Aid Master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FF66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00"/>
        </a:accent6>
        <a:hlink>
          <a:srgbClr val="969696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tion Aid Master 2">
        <a:dk1>
          <a:srgbClr val="000000"/>
        </a:dk1>
        <a:lt1>
          <a:srgbClr val="FF0000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FF9900"/>
        </a:accent2>
        <a:accent3>
          <a:srgbClr val="FFAAAA"/>
        </a:accent3>
        <a:accent4>
          <a:srgbClr val="000000"/>
        </a:accent4>
        <a:accent5>
          <a:srgbClr val="FFB8AA"/>
        </a:accent5>
        <a:accent6>
          <a:srgbClr val="E78A00"/>
        </a:accent6>
        <a:hlink>
          <a:srgbClr val="969696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23926</TotalTime>
  <Words>685</Words>
  <Application>Microsoft Office PowerPoint</Application>
  <PresentationFormat>On-screen Show (4:3)</PresentationFormat>
  <Paragraphs>100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Andalus</vt:lpstr>
      <vt:lpstr>Arial</vt:lpstr>
      <vt:lpstr>Baskerville Old Face</vt:lpstr>
      <vt:lpstr>Calisto MT</vt:lpstr>
      <vt:lpstr>Courier New</vt:lpstr>
      <vt:lpstr>Wingdings</vt:lpstr>
      <vt:lpstr>Wingdings 2</vt:lpstr>
      <vt:lpstr>blank</vt:lpstr>
      <vt:lpstr> PROMOTING INVESTMENTS IN AGRICULTURE FOR ADAPTATION TO CLIMATE CHANGE IN UGANDA: FOOD SECURITY AND CLIMATE CHANGE NEXUS.   Aggrey, KIBET Program Manager-Community Resilience to Climate change.  Silver Springs Hotel  8th August,2019</vt:lpstr>
      <vt:lpstr>Presentation Outline</vt:lpstr>
      <vt:lpstr>PowerPoint Presentation</vt:lpstr>
      <vt:lpstr>PowerPoint Presentation</vt:lpstr>
      <vt:lpstr>Actionaid and what it does!(CON’td)</vt:lpstr>
      <vt:lpstr>Current situation and  policy Investments</vt:lpstr>
      <vt:lpstr>Current Policy Investments(Cont’d)</vt:lpstr>
      <vt:lpstr>Key Challenges in CC Adaptation</vt:lpstr>
      <vt:lpstr>PowerPoint Presentation</vt:lpstr>
      <vt:lpstr>PowerPoint Presentation</vt:lpstr>
      <vt:lpstr>PowerPoint Presentation</vt:lpstr>
      <vt:lpstr>PowerPoint Presentation</vt:lpstr>
    </vt:vector>
  </TitlesOfParts>
  <Company>ActionAid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MTR Presentation</dc:title>
  <dc:subject>M&amp;E</dc:subject>
  <dc:creator>Stanley Dennis Wobusobozi</dc:creator>
  <cp:lastModifiedBy>Aggrey Kibet</cp:lastModifiedBy>
  <cp:revision>172</cp:revision>
  <dcterms:created xsi:type="dcterms:W3CDTF">2014-09-24T16:17:49Z</dcterms:created>
  <dcterms:modified xsi:type="dcterms:W3CDTF">2019-08-08T10:17:35Z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ublisher">
    <vt:lpwstr>Graham Salmons</vt:lpwstr>
  </property>
  <property fmtid="{D5CDD505-2E9C-101B-9397-08002B2CF9AE}" pid="3" name="Owner">
    <vt:lpwstr>Action Aid</vt:lpwstr>
  </property>
</Properties>
</file>