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3" r:id="rId5"/>
    <p:sldId id="258" r:id="rId6"/>
    <p:sldId id="261" r:id="rId7"/>
    <p:sldId id="264" r:id="rId8"/>
    <p:sldId id="262"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BF3E3A-37D9-4AFB-8EF5-5EDDEA9EA9A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261305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F3E3A-37D9-4AFB-8EF5-5EDDEA9EA9A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206326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F3E3A-37D9-4AFB-8EF5-5EDDEA9EA9A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46077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BF3E3A-37D9-4AFB-8EF5-5EDDEA9EA9A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380435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BF3E3A-37D9-4AFB-8EF5-5EDDEA9EA9A5}"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354627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BF3E3A-37D9-4AFB-8EF5-5EDDEA9EA9A5}"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308451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BF3E3A-37D9-4AFB-8EF5-5EDDEA9EA9A5}" type="datetimeFigureOut">
              <a:rPr lang="en-US" smtClean="0"/>
              <a:t>8/6/2019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2419734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BF3E3A-37D9-4AFB-8EF5-5EDDEA9EA9A5}" type="datetimeFigureOut">
              <a:rPr lang="en-US" smtClean="0"/>
              <a:t>8/6/2019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2378920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F3E3A-37D9-4AFB-8EF5-5EDDEA9EA9A5}" type="datetimeFigureOut">
              <a:rPr lang="en-US" smtClean="0"/>
              <a:t>8/6/2019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244158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F3E3A-37D9-4AFB-8EF5-5EDDEA9EA9A5}"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254620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BF3E3A-37D9-4AFB-8EF5-5EDDEA9EA9A5}"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62BC9-2C7F-47E5-99E0-28F487C400F2}" type="slidenum">
              <a:rPr lang="en-US" smtClean="0"/>
              <a:t>‹#›</a:t>
            </a:fld>
            <a:endParaRPr lang="en-US"/>
          </a:p>
        </p:txBody>
      </p:sp>
    </p:spTree>
    <p:extLst>
      <p:ext uri="{BB962C8B-B14F-4D97-AF65-F5344CB8AC3E}">
        <p14:creationId xmlns:p14="http://schemas.microsoft.com/office/powerpoint/2010/main" val="233710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F3E3A-37D9-4AFB-8EF5-5EDDEA9EA9A5}" type="datetimeFigureOut">
              <a:rPr lang="en-US" smtClean="0"/>
              <a:t>8/6/2019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62BC9-2C7F-47E5-99E0-28F487C400F2}" type="slidenum">
              <a:rPr lang="en-US" smtClean="0"/>
              <a:t>‹#›</a:t>
            </a:fld>
            <a:endParaRPr lang="en-US"/>
          </a:p>
        </p:txBody>
      </p:sp>
    </p:spTree>
    <p:extLst>
      <p:ext uri="{BB962C8B-B14F-4D97-AF65-F5344CB8AC3E}">
        <p14:creationId xmlns:p14="http://schemas.microsoft.com/office/powerpoint/2010/main" val="2633457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238704" cy="2387600"/>
          </a:xfrm>
        </p:spPr>
        <p:txBody>
          <a:bodyPr>
            <a:normAutofit/>
          </a:bodyPr>
          <a:lstStyle/>
          <a:p>
            <a:r>
              <a:rPr lang="en-US" sz="5400" b="1" dirty="0" smtClean="0"/>
              <a:t>Forest Landscape Restoration </a:t>
            </a:r>
            <a:r>
              <a:rPr lang="en-US" sz="4800" dirty="0" smtClean="0"/>
              <a:t/>
            </a:r>
            <a:br>
              <a:rPr lang="en-US" sz="4800" dirty="0" smtClean="0"/>
            </a:br>
            <a:r>
              <a:rPr lang="en-US" sz="2200" dirty="0" smtClean="0"/>
              <a:t>A holistic approach to realizing SDGs and Uganda’s Green growth Development Strategy</a:t>
            </a:r>
            <a:endParaRPr lang="en-US" sz="2200" dirty="0"/>
          </a:p>
        </p:txBody>
      </p:sp>
      <p:sp>
        <p:nvSpPr>
          <p:cNvPr id="3" name="Subtitle 2"/>
          <p:cNvSpPr>
            <a:spLocks noGrp="1"/>
          </p:cNvSpPr>
          <p:nvPr>
            <p:ph type="subTitle" idx="1"/>
          </p:nvPr>
        </p:nvSpPr>
        <p:spPr>
          <a:xfrm>
            <a:off x="1524000" y="4632348"/>
            <a:ext cx="9144000" cy="1655762"/>
          </a:xfrm>
        </p:spPr>
        <p:txBody>
          <a:bodyPr/>
          <a:lstStyle/>
          <a:p>
            <a:r>
              <a:rPr lang="en-US" b="1" dirty="0" smtClean="0"/>
              <a:t>2</a:t>
            </a:r>
            <a:r>
              <a:rPr lang="en-US" b="1" baseline="30000" dirty="0" smtClean="0"/>
              <a:t>nd</a:t>
            </a:r>
            <a:r>
              <a:rPr lang="en-US" b="1" dirty="0" smtClean="0"/>
              <a:t> Uganda Waste, Water and Environment Convention 2019</a:t>
            </a:r>
          </a:p>
          <a:p>
            <a:r>
              <a:rPr lang="en-US" dirty="0" smtClean="0"/>
              <a:t>By Cotilda </a:t>
            </a:r>
            <a:r>
              <a:rPr lang="en-US" dirty="0" err="1" smtClean="0"/>
              <a:t>Nakyeyune</a:t>
            </a:r>
            <a:r>
              <a:rPr lang="en-US" dirty="0" smtClean="0"/>
              <a:t>, IUCN Uganda</a:t>
            </a:r>
            <a:endParaRPr lang="en-US" dirty="0"/>
          </a:p>
        </p:txBody>
      </p:sp>
    </p:spTree>
    <p:extLst>
      <p:ext uri="{BB962C8B-B14F-4D97-AF65-F5344CB8AC3E}">
        <p14:creationId xmlns:p14="http://schemas.microsoft.com/office/powerpoint/2010/main" val="3416292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smtClean="0"/>
              <a:t>Conclusion</a:t>
            </a:r>
            <a:endParaRPr lang="en-US" sz="7200" b="1" dirty="0"/>
          </a:p>
        </p:txBody>
      </p:sp>
      <p:sp>
        <p:nvSpPr>
          <p:cNvPr id="3" name="Content Placeholder 2"/>
          <p:cNvSpPr>
            <a:spLocks noGrp="1"/>
          </p:cNvSpPr>
          <p:nvPr>
            <p:ph idx="1"/>
          </p:nvPr>
        </p:nvSpPr>
        <p:spPr>
          <a:xfrm>
            <a:off x="838200" y="1690688"/>
            <a:ext cx="10515600" cy="4351338"/>
          </a:xfrm>
        </p:spPr>
        <p:txBody>
          <a:bodyPr>
            <a:noAutofit/>
          </a:bodyPr>
          <a:lstStyle/>
          <a:p>
            <a:pPr algn="just"/>
            <a:r>
              <a:rPr lang="en-US" sz="3000" dirty="0" smtClean="0"/>
              <a:t>If fully embraced, Forest landscape Restoration would greatly slow down forest and land degradation, by addressing the interests of all key stakeholders.</a:t>
            </a:r>
          </a:p>
          <a:p>
            <a:pPr algn="just"/>
            <a:r>
              <a:rPr lang="en-US" sz="3000" dirty="0" smtClean="0"/>
              <a:t>Through the application of the landscape approach to managing forest resources, we can directly contribute to six SDGs (5, 6, 7, 13, 14, 15) and three SDGs indirectly (1, 2 &amp; 3). </a:t>
            </a:r>
          </a:p>
          <a:p>
            <a:pPr algn="just"/>
            <a:r>
              <a:rPr lang="en-US" sz="3000" dirty="0" smtClean="0"/>
              <a:t>Forest Landscape Restoration is a great approach for realizing three of the five priority areas of the </a:t>
            </a:r>
            <a:r>
              <a:rPr lang="en-US" sz="3000" dirty="0"/>
              <a:t>G</a:t>
            </a:r>
            <a:r>
              <a:rPr lang="en-US" sz="3000" dirty="0" smtClean="0"/>
              <a:t>reen Growth Development Strategy at Landscape level. Namely; </a:t>
            </a:r>
            <a:r>
              <a:rPr lang="en-US" sz="3000" i="1" dirty="0" smtClean="0"/>
              <a:t>Sustainable </a:t>
            </a:r>
            <a:r>
              <a:rPr lang="en-US" sz="3000" i="1" dirty="0" err="1" smtClean="0"/>
              <a:t>Agric</a:t>
            </a:r>
            <a:r>
              <a:rPr lang="en-US" sz="3000" i="1" dirty="0" smtClean="0"/>
              <a:t> production and value chains</a:t>
            </a:r>
            <a:r>
              <a:rPr lang="en-US" sz="3000" dirty="0" smtClean="0"/>
              <a:t>, </a:t>
            </a:r>
            <a:r>
              <a:rPr lang="en-US" sz="3000" i="1" dirty="0" smtClean="0"/>
              <a:t>Natural capital management and development</a:t>
            </a:r>
            <a:r>
              <a:rPr lang="en-US" sz="3000" dirty="0" smtClean="0"/>
              <a:t>, and </a:t>
            </a:r>
            <a:r>
              <a:rPr lang="en-US" sz="3000" i="1" dirty="0" smtClean="0"/>
              <a:t>Energy for green growth</a:t>
            </a:r>
            <a:r>
              <a:rPr lang="en-US" sz="3000" dirty="0" smtClean="0"/>
              <a:t>. </a:t>
            </a:r>
          </a:p>
          <a:p>
            <a:pPr marL="0" indent="0" algn="just">
              <a:buNone/>
            </a:pPr>
            <a:endParaRPr lang="en-US" sz="3000" dirty="0" smtClean="0"/>
          </a:p>
          <a:p>
            <a:pPr algn="just"/>
            <a:endParaRPr lang="en-US" sz="3000" dirty="0" smtClean="0"/>
          </a:p>
          <a:p>
            <a:pPr algn="just"/>
            <a:endParaRPr lang="en-US" sz="3000" dirty="0"/>
          </a:p>
        </p:txBody>
      </p:sp>
    </p:spTree>
    <p:extLst>
      <p:ext uri="{BB962C8B-B14F-4D97-AF65-F5344CB8AC3E}">
        <p14:creationId xmlns:p14="http://schemas.microsoft.com/office/powerpoint/2010/main" val="4496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248" y="5043624"/>
            <a:ext cx="6013360" cy="1022326"/>
          </a:xfrm>
        </p:spPr>
        <p:txBody>
          <a:bodyPr/>
          <a:lstStyle/>
          <a:p>
            <a:r>
              <a:rPr lang="en-US" b="1" dirty="0" smtClean="0"/>
              <a:t>Thanks for listening</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2382" y="692285"/>
            <a:ext cx="5801783" cy="4351338"/>
          </a:xfrm>
        </p:spPr>
      </p:pic>
    </p:spTree>
    <p:extLst>
      <p:ext uri="{BB962C8B-B14F-4D97-AF65-F5344CB8AC3E}">
        <p14:creationId xmlns:p14="http://schemas.microsoft.com/office/powerpoint/2010/main" val="2444342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b="1" dirty="0" smtClean="0"/>
              <a:t>Content</a:t>
            </a:r>
            <a:endParaRPr lang="en-US" sz="8800" b="1" dirty="0"/>
          </a:p>
        </p:txBody>
      </p:sp>
      <p:sp>
        <p:nvSpPr>
          <p:cNvPr id="3" name="Content Placeholder 2"/>
          <p:cNvSpPr>
            <a:spLocks noGrp="1"/>
          </p:cNvSpPr>
          <p:nvPr>
            <p:ph idx="1"/>
          </p:nvPr>
        </p:nvSpPr>
        <p:spPr/>
        <p:txBody>
          <a:bodyPr>
            <a:normAutofit/>
          </a:bodyPr>
          <a:lstStyle/>
          <a:p>
            <a:pPr>
              <a:lnSpc>
                <a:spcPct val="150000"/>
              </a:lnSpc>
              <a:buFont typeface="Wingdings" panose="05000000000000000000" pitchFamily="2" charset="2"/>
              <a:buChar char="q"/>
            </a:pPr>
            <a:r>
              <a:rPr lang="en-US" sz="4000" dirty="0" smtClean="0"/>
              <a:t>Linkage between Forests and Water</a:t>
            </a:r>
          </a:p>
          <a:p>
            <a:pPr>
              <a:lnSpc>
                <a:spcPct val="150000"/>
              </a:lnSpc>
              <a:buFont typeface="Wingdings" panose="05000000000000000000" pitchFamily="2" charset="2"/>
              <a:buChar char="q"/>
            </a:pPr>
            <a:r>
              <a:rPr lang="en-US" sz="4000" dirty="0" smtClean="0"/>
              <a:t>Defining Forest Landscape Restoration</a:t>
            </a:r>
          </a:p>
          <a:p>
            <a:pPr>
              <a:lnSpc>
                <a:spcPct val="150000"/>
              </a:lnSpc>
              <a:buFont typeface="Wingdings" panose="05000000000000000000" pitchFamily="2" charset="2"/>
              <a:buChar char="q"/>
            </a:pPr>
            <a:r>
              <a:rPr lang="en-US" sz="4000" dirty="0" smtClean="0"/>
              <a:t>Why the Forest Landscape approach is crucial</a:t>
            </a:r>
          </a:p>
          <a:p>
            <a:pPr>
              <a:lnSpc>
                <a:spcPct val="150000"/>
              </a:lnSpc>
              <a:buFont typeface="Wingdings" panose="05000000000000000000" pitchFamily="2" charset="2"/>
              <a:buChar char="q"/>
            </a:pPr>
            <a:r>
              <a:rPr lang="en-US" sz="4000" dirty="0" smtClean="0"/>
              <a:t>IUCN’s contribution</a:t>
            </a:r>
          </a:p>
          <a:p>
            <a:pPr marL="0" indent="0">
              <a:lnSpc>
                <a:spcPct val="150000"/>
              </a:lnSpc>
              <a:buNone/>
            </a:pPr>
            <a:endParaRPr lang="en-US" sz="4000" dirty="0"/>
          </a:p>
        </p:txBody>
      </p:sp>
    </p:spTree>
    <p:extLst>
      <p:ext uri="{BB962C8B-B14F-4D97-AF65-F5344CB8AC3E}">
        <p14:creationId xmlns:p14="http://schemas.microsoft.com/office/powerpoint/2010/main" val="310610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079" y="474325"/>
            <a:ext cx="10515600" cy="948519"/>
          </a:xfrm>
        </p:spPr>
        <p:txBody>
          <a:bodyPr>
            <a:normAutofit fontScale="90000"/>
          </a:bodyPr>
          <a:lstStyle/>
          <a:p>
            <a:r>
              <a:rPr lang="en-US" b="1" dirty="0"/>
              <a:t>Linkage between Forests and Water</a:t>
            </a:r>
            <a:br>
              <a:rPr lang="en-US" b="1" dirty="0"/>
            </a:br>
            <a:endParaRPr lang="en-US" b="1" dirty="0"/>
          </a:p>
        </p:txBody>
      </p:sp>
      <p:sp>
        <p:nvSpPr>
          <p:cNvPr id="3" name="Content Placeholder 2"/>
          <p:cNvSpPr>
            <a:spLocks noGrp="1"/>
          </p:cNvSpPr>
          <p:nvPr>
            <p:ph sz="half" idx="1"/>
          </p:nvPr>
        </p:nvSpPr>
        <p:spPr>
          <a:xfrm>
            <a:off x="0" y="1706448"/>
            <a:ext cx="5486400" cy="4932610"/>
          </a:xfrm>
        </p:spPr>
        <p:txBody>
          <a:bodyPr>
            <a:normAutofit/>
          </a:bodyPr>
          <a:lstStyle/>
          <a:p>
            <a:pPr algn="just"/>
            <a:r>
              <a:rPr lang="en-US" dirty="0" smtClean="0"/>
              <a:t>Vegetation cover, of which forests from a major part, regulate on-surface water flow, and improve water infiltration for better recharge of aquifers.  </a:t>
            </a:r>
          </a:p>
          <a:p>
            <a:pPr marL="0" indent="0" algn="just">
              <a:buNone/>
            </a:pPr>
            <a:endParaRPr lang="en-US" dirty="0" smtClean="0"/>
          </a:p>
          <a:p>
            <a:pPr algn="just"/>
            <a:r>
              <a:rPr lang="en-US" dirty="0" smtClean="0"/>
              <a:t>Forests also regulate micro-climate humidity through evaporation and transpiration from the large surface area of canopy leaves. </a:t>
            </a:r>
          </a:p>
          <a:p>
            <a:pPr algn="just"/>
            <a:endParaRPr lang="en-US" dirty="0"/>
          </a:p>
        </p:txBody>
      </p:sp>
      <p:pic>
        <p:nvPicPr>
          <p:cNvPr id="14" name="Content Placeholder 13"/>
          <p:cNvPicPr>
            <a:picLocks noGrp="1" noChangeAspect="1"/>
          </p:cNvPicPr>
          <p:nvPr>
            <p:ph sz="half" idx="2"/>
          </p:nvPr>
        </p:nvPicPr>
        <p:blipFill rotWithShape="1">
          <a:blip r:embed="rId2"/>
          <a:srcRect l="15543" r="11253"/>
          <a:stretch/>
        </p:blipFill>
        <p:spPr>
          <a:xfrm>
            <a:off x="5602310" y="1313644"/>
            <a:ext cx="6460901" cy="5325414"/>
          </a:xfrm>
          <a:prstGeom prst="rect">
            <a:avLst/>
          </a:prstGeom>
        </p:spPr>
      </p:pic>
      <p:pic>
        <p:nvPicPr>
          <p:cNvPr id="5" name="Picture 4"/>
          <p:cNvPicPr>
            <a:picLocks noChangeAspect="1"/>
          </p:cNvPicPr>
          <p:nvPr/>
        </p:nvPicPr>
        <p:blipFill>
          <a:blip r:embed="rId3"/>
          <a:stretch>
            <a:fillRect/>
          </a:stretch>
        </p:blipFill>
        <p:spPr>
          <a:xfrm>
            <a:off x="6737197" y="1163057"/>
            <a:ext cx="1963082" cy="493819"/>
          </a:xfrm>
          <a:prstGeom prst="rect">
            <a:avLst/>
          </a:prstGeom>
        </p:spPr>
      </p:pic>
    </p:spTree>
    <p:extLst>
      <p:ext uri="{BB962C8B-B14F-4D97-AF65-F5344CB8AC3E}">
        <p14:creationId xmlns:p14="http://schemas.microsoft.com/office/powerpoint/2010/main" val="3995908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8186"/>
            <a:ext cx="10515600" cy="917956"/>
          </a:xfrm>
        </p:spPr>
        <p:txBody>
          <a:bodyPr>
            <a:noAutofit/>
          </a:bodyPr>
          <a:lstStyle/>
          <a:p>
            <a:r>
              <a:rPr lang="en-US" b="1" dirty="0" smtClean="0"/>
              <a:t>Linkage between Forests and Water</a:t>
            </a:r>
            <a:br>
              <a:rPr lang="en-US" b="1" dirty="0" smtClean="0"/>
            </a:br>
            <a:endParaRPr lang="en-US" dirty="0"/>
          </a:p>
        </p:txBody>
      </p:sp>
      <p:sp>
        <p:nvSpPr>
          <p:cNvPr id="3" name="Content Placeholder 2"/>
          <p:cNvSpPr>
            <a:spLocks noGrp="1"/>
          </p:cNvSpPr>
          <p:nvPr>
            <p:ph idx="1"/>
          </p:nvPr>
        </p:nvSpPr>
        <p:spPr>
          <a:xfrm>
            <a:off x="838200" y="1825624"/>
            <a:ext cx="10688392" cy="4665327"/>
          </a:xfrm>
        </p:spPr>
        <p:txBody>
          <a:bodyPr>
            <a:normAutofit/>
          </a:bodyPr>
          <a:lstStyle/>
          <a:p>
            <a:pPr algn="just"/>
            <a:r>
              <a:rPr lang="en-US" sz="3300" dirty="0" smtClean="0"/>
              <a:t>A significant portion of riparian vegetation are trees, which contribute to the health of water ways</a:t>
            </a:r>
          </a:p>
          <a:p>
            <a:pPr algn="just"/>
            <a:r>
              <a:rPr lang="en-US" sz="3300" dirty="0" smtClean="0"/>
              <a:t>Unfortunately, Uganda’s forest cover is fast dwindling in spite of the many efforts in planting trees and improving forest management. </a:t>
            </a:r>
          </a:p>
          <a:p>
            <a:pPr algn="just"/>
            <a:r>
              <a:rPr lang="en-US" sz="3300" dirty="0" smtClean="0"/>
              <a:t> 1990, Uganda had 4, 880, 484 Hectares of land covered with Forest (24% of total land area). By 2015, this had reduced to 1, 829,779 Hectares (a mere 9% of total land area). </a:t>
            </a:r>
          </a:p>
          <a:p>
            <a:endParaRPr lang="en-US" sz="3300" dirty="0"/>
          </a:p>
        </p:txBody>
      </p:sp>
    </p:spTree>
    <p:extLst>
      <p:ext uri="{BB962C8B-B14F-4D97-AF65-F5344CB8AC3E}">
        <p14:creationId xmlns:p14="http://schemas.microsoft.com/office/powerpoint/2010/main" val="20104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321" y="605307"/>
            <a:ext cx="10515600" cy="399246"/>
          </a:xfrm>
        </p:spPr>
        <p:txBody>
          <a:bodyPr>
            <a:noAutofit/>
          </a:bodyPr>
          <a:lstStyle/>
          <a:p>
            <a:r>
              <a:rPr lang="en-US" sz="4000" b="1" dirty="0"/>
              <a:t>Defining Forest Landscape Restoration</a:t>
            </a:r>
            <a:br>
              <a:rPr lang="en-US" sz="4000" b="1" dirty="0"/>
            </a:br>
            <a:endParaRPr lang="en-US" sz="4000" b="1" dirty="0"/>
          </a:p>
        </p:txBody>
      </p:sp>
      <p:sp>
        <p:nvSpPr>
          <p:cNvPr id="3" name="Content Placeholder 2"/>
          <p:cNvSpPr>
            <a:spLocks noGrp="1"/>
          </p:cNvSpPr>
          <p:nvPr>
            <p:ph sz="half" idx="1"/>
          </p:nvPr>
        </p:nvSpPr>
        <p:spPr>
          <a:xfrm>
            <a:off x="116716" y="991673"/>
            <a:ext cx="3811340" cy="5711780"/>
          </a:xfrm>
        </p:spPr>
        <p:txBody>
          <a:bodyPr>
            <a:noAutofit/>
          </a:bodyPr>
          <a:lstStyle/>
          <a:p>
            <a:pPr algn="just"/>
            <a:r>
              <a:rPr lang="en-US" sz="2200" dirty="0" smtClean="0"/>
              <a:t>Forest landscape restoration (FLR) is the ongoing process of regaining </a:t>
            </a:r>
            <a:r>
              <a:rPr lang="en-US" sz="2200" u="sng" dirty="0" smtClean="0"/>
              <a:t>ecological functionality</a:t>
            </a:r>
            <a:r>
              <a:rPr lang="en-US" sz="2200" dirty="0" smtClean="0"/>
              <a:t> and </a:t>
            </a:r>
            <a:r>
              <a:rPr lang="en-US" sz="2200" u="sng" dirty="0" smtClean="0"/>
              <a:t>enhancing human well-being</a:t>
            </a:r>
            <a:r>
              <a:rPr lang="en-US" sz="2200" dirty="0" smtClean="0"/>
              <a:t> across deforested or degraded forest landscapes. </a:t>
            </a:r>
          </a:p>
          <a:p>
            <a:pPr algn="just"/>
            <a:r>
              <a:rPr lang="en-US" altLang="en-US" sz="2200" dirty="0" smtClean="0"/>
              <a:t>Key elements include; </a:t>
            </a:r>
            <a:r>
              <a:rPr lang="en-US" altLang="en-US" sz="2200" dirty="0" smtClean="0">
                <a:solidFill>
                  <a:srgbClr val="CC3300"/>
                </a:solidFill>
              </a:rPr>
              <a:t>Landscape approach</a:t>
            </a:r>
            <a:r>
              <a:rPr lang="en-US" altLang="en-US" sz="2200" dirty="0" smtClean="0"/>
              <a:t>, </a:t>
            </a:r>
            <a:r>
              <a:rPr lang="en-US" altLang="en-US" sz="2200" dirty="0" smtClean="0">
                <a:solidFill>
                  <a:srgbClr val="00B050"/>
                </a:solidFill>
              </a:rPr>
              <a:t>restoring functionality</a:t>
            </a:r>
            <a:r>
              <a:rPr lang="en-US" altLang="en-US" sz="2200" dirty="0" smtClean="0"/>
              <a:t>, </a:t>
            </a:r>
            <a:r>
              <a:rPr lang="en-US" altLang="en-US" sz="2200" dirty="0" smtClean="0">
                <a:solidFill>
                  <a:srgbClr val="0066FF"/>
                </a:solidFill>
              </a:rPr>
              <a:t>Producing multiple benefits</a:t>
            </a:r>
            <a:r>
              <a:rPr lang="en-US" altLang="en-US" sz="2200" dirty="0" smtClean="0"/>
              <a:t>, </a:t>
            </a:r>
            <a:r>
              <a:rPr lang="en-US" altLang="en-US" sz="2200" dirty="0" smtClean="0">
                <a:solidFill>
                  <a:srgbClr val="FF6699"/>
                </a:solidFill>
              </a:rPr>
              <a:t>stakeholder involvement</a:t>
            </a:r>
            <a:r>
              <a:rPr lang="en-US" altLang="en-US" sz="2200" dirty="0" smtClean="0"/>
              <a:t>, </a:t>
            </a:r>
            <a:r>
              <a:rPr lang="en-US" altLang="en-US" sz="2200" dirty="0" smtClean="0">
                <a:solidFill>
                  <a:srgbClr val="CC9900"/>
                </a:solidFill>
              </a:rPr>
              <a:t>wide range of restoration options</a:t>
            </a:r>
          </a:p>
          <a:p>
            <a:r>
              <a:rPr lang="en-US" sz="2200" dirty="0" smtClean="0"/>
              <a:t>Uganda pledged to restore 2.5 million deforested and degraded land by 2020 (under the Bonn challenge).</a:t>
            </a:r>
            <a:endParaRPr lang="en-US" sz="2200" dirty="0"/>
          </a:p>
        </p:txBody>
      </p:sp>
      <p:sp>
        <p:nvSpPr>
          <p:cNvPr id="9" name="object 4"/>
          <p:cNvSpPr txBox="1"/>
          <p:nvPr/>
        </p:nvSpPr>
        <p:spPr>
          <a:xfrm>
            <a:off x="3826343" y="2529721"/>
            <a:ext cx="1832812" cy="299826"/>
          </a:xfrm>
          <a:prstGeom prst="rect">
            <a:avLst/>
          </a:prstGeom>
        </p:spPr>
        <p:txBody>
          <a:bodyPr vert="horz" wrap="square" lIns="0" tIns="0" rIns="0" bIns="0" rtlCol="0">
            <a:spAutoFit/>
          </a:bodyPr>
          <a:lstStyle/>
          <a:p>
            <a:pPr marL="12700" marR="5080">
              <a:lnSpc>
                <a:spcPct val="115100"/>
              </a:lnSpc>
            </a:pPr>
            <a:r>
              <a:rPr lang="en-US" b="1" spc="-10" dirty="0" smtClean="0">
                <a:solidFill>
                  <a:schemeClr val="bg1"/>
                </a:solidFill>
                <a:cs typeface="Calibri"/>
              </a:rPr>
              <a:t>NATURAL FOREST</a:t>
            </a:r>
            <a:endParaRPr b="1" dirty="0">
              <a:solidFill>
                <a:schemeClr val="bg1"/>
              </a:solidFill>
              <a:cs typeface="Calibri"/>
            </a:endParaRPr>
          </a:p>
        </p:txBody>
      </p:sp>
      <p:pic>
        <p:nvPicPr>
          <p:cNvPr id="16" name="Content Placeholder 15"/>
          <p:cNvPicPr>
            <a:picLocks noGrp="1" noChangeAspect="1"/>
          </p:cNvPicPr>
          <p:nvPr>
            <p:ph sz="half" idx="2"/>
          </p:nvPr>
        </p:nvPicPr>
        <p:blipFill rotWithShape="1">
          <a:blip r:embed="rId2"/>
          <a:srcRect l="2479" r="5088"/>
          <a:stretch/>
        </p:blipFill>
        <p:spPr>
          <a:xfrm>
            <a:off x="4043966" y="1004553"/>
            <a:ext cx="8112594" cy="5853447"/>
          </a:xfrm>
          <a:prstGeom prst="rect">
            <a:avLst/>
          </a:prstGeom>
        </p:spPr>
      </p:pic>
      <p:sp>
        <p:nvSpPr>
          <p:cNvPr id="17" name="TextBox 16"/>
          <p:cNvSpPr txBox="1"/>
          <p:nvPr/>
        </p:nvSpPr>
        <p:spPr>
          <a:xfrm>
            <a:off x="4348096" y="3549065"/>
            <a:ext cx="2446986" cy="369332"/>
          </a:xfrm>
          <a:prstGeom prst="rect">
            <a:avLst/>
          </a:prstGeom>
          <a:noFill/>
        </p:spPr>
        <p:txBody>
          <a:bodyPr wrap="square" rtlCol="0">
            <a:spAutoFit/>
          </a:bodyPr>
          <a:lstStyle/>
          <a:p>
            <a:r>
              <a:rPr lang="en-US" b="1" dirty="0" smtClean="0">
                <a:solidFill>
                  <a:srgbClr val="FFFF00"/>
                </a:solidFill>
              </a:rPr>
              <a:t>CROP LAND</a:t>
            </a:r>
            <a:endParaRPr lang="en-US" b="1" dirty="0">
              <a:solidFill>
                <a:srgbClr val="FFFF00"/>
              </a:solidFill>
            </a:endParaRPr>
          </a:p>
        </p:txBody>
      </p:sp>
      <p:sp>
        <p:nvSpPr>
          <p:cNvPr id="18" name="TextBox 17"/>
          <p:cNvSpPr txBox="1"/>
          <p:nvPr/>
        </p:nvSpPr>
        <p:spPr>
          <a:xfrm>
            <a:off x="9189076" y="1356438"/>
            <a:ext cx="2382592" cy="369332"/>
          </a:xfrm>
          <a:prstGeom prst="rect">
            <a:avLst/>
          </a:prstGeom>
          <a:noFill/>
        </p:spPr>
        <p:txBody>
          <a:bodyPr wrap="square" rtlCol="0">
            <a:spAutoFit/>
          </a:bodyPr>
          <a:lstStyle/>
          <a:p>
            <a:r>
              <a:rPr lang="en-US" b="1" dirty="0" smtClean="0">
                <a:solidFill>
                  <a:srgbClr val="FFFF00"/>
                </a:solidFill>
              </a:rPr>
              <a:t>NATURAL FOREST</a:t>
            </a:r>
            <a:endParaRPr lang="en-US" b="1" dirty="0">
              <a:solidFill>
                <a:srgbClr val="FFFF00"/>
              </a:solidFill>
            </a:endParaRPr>
          </a:p>
        </p:txBody>
      </p:sp>
      <p:sp>
        <p:nvSpPr>
          <p:cNvPr id="19" name="TextBox 18"/>
          <p:cNvSpPr txBox="1"/>
          <p:nvPr/>
        </p:nvSpPr>
        <p:spPr>
          <a:xfrm>
            <a:off x="8975501" y="4644911"/>
            <a:ext cx="2365420" cy="369332"/>
          </a:xfrm>
          <a:prstGeom prst="rect">
            <a:avLst/>
          </a:prstGeom>
          <a:noFill/>
        </p:spPr>
        <p:txBody>
          <a:bodyPr wrap="square" rtlCol="0">
            <a:spAutoFit/>
          </a:bodyPr>
          <a:lstStyle/>
          <a:p>
            <a:r>
              <a:rPr lang="en-US" b="1" dirty="0" smtClean="0">
                <a:solidFill>
                  <a:srgbClr val="FFFF00"/>
                </a:solidFill>
              </a:rPr>
              <a:t>PLANTATION FOREST</a:t>
            </a:r>
            <a:endParaRPr lang="en-US" b="1" dirty="0">
              <a:solidFill>
                <a:srgbClr val="FFFF00"/>
              </a:solidFill>
            </a:endParaRPr>
          </a:p>
        </p:txBody>
      </p:sp>
      <p:sp>
        <p:nvSpPr>
          <p:cNvPr id="20" name="TextBox 19"/>
          <p:cNvSpPr txBox="1"/>
          <p:nvPr/>
        </p:nvSpPr>
        <p:spPr>
          <a:xfrm>
            <a:off x="4022501" y="6278243"/>
            <a:ext cx="2060620" cy="369332"/>
          </a:xfrm>
          <a:prstGeom prst="rect">
            <a:avLst/>
          </a:prstGeom>
          <a:noFill/>
        </p:spPr>
        <p:txBody>
          <a:bodyPr wrap="square" rtlCol="0">
            <a:spAutoFit/>
          </a:bodyPr>
          <a:lstStyle/>
          <a:p>
            <a:r>
              <a:rPr lang="en-US" b="1" dirty="0" smtClean="0">
                <a:solidFill>
                  <a:srgbClr val="FFFF00"/>
                </a:solidFill>
              </a:rPr>
              <a:t>SETTLEMENTS</a:t>
            </a:r>
            <a:endParaRPr lang="en-US" b="1" dirty="0">
              <a:solidFill>
                <a:srgbClr val="FFFF00"/>
              </a:solidFill>
            </a:endParaRPr>
          </a:p>
        </p:txBody>
      </p:sp>
      <p:sp>
        <p:nvSpPr>
          <p:cNvPr id="21" name="TextBox 20"/>
          <p:cNvSpPr txBox="1"/>
          <p:nvPr/>
        </p:nvSpPr>
        <p:spPr>
          <a:xfrm>
            <a:off x="6698490" y="2013639"/>
            <a:ext cx="2490586" cy="369332"/>
          </a:xfrm>
          <a:prstGeom prst="rect">
            <a:avLst/>
          </a:prstGeom>
          <a:noFill/>
        </p:spPr>
        <p:txBody>
          <a:bodyPr wrap="square" rtlCol="0">
            <a:spAutoFit/>
          </a:bodyPr>
          <a:lstStyle/>
          <a:p>
            <a:r>
              <a:rPr lang="en-US" b="1" dirty="0" smtClean="0">
                <a:solidFill>
                  <a:srgbClr val="FFFF00"/>
                </a:solidFill>
              </a:rPr>
              <a:t>RIVER KAPTOKWOI</a:t>
            </a:r>
            <a:endParaRPr lang="en-US" b="1" dirty="0">
              <a:solidFill>
                <a:srgbClr val="FFFF00"/>
              </a:solidFill>
            </a:endParaRPr>
          </a:p>
        </p:txBody>
      </p:sp>
      <p:sp>
        <p:nvSpPr>
          <p:cNvPr id="22" name="TextBox 21"/>
          <p:cNvSpPr txBox="1"/>
          <p:nvPr/>
        </p:nvSpPr>
        <p:spPr>
          <a:xfrm>
            <a:off x="8577329" y="5550794"/>
            <a:ext cx="1738647" cy="369332"/>
          </a:xfrm>
          <a:prstGeom prst="rect">
            <a:avLst/>
          </a:prstGeom>
          <a:noFill/>
        </p:spPr>
        <p:txBody>
          <a:bodyPr wrap="square" rtlCol="0">
            <a:spAutoFit/>
          </a:bodyPr>
          <a:lstStyle/>
          <a:p>
            <a:r>
              <a:rPr lang="en-US" b="1" dirty="0" smtClean="0">
                <a:solidFill>
                  <a:srgbClr val="FFFF00"/>
                </a:solidFill>
              </a:rPr>
              <a:t>GRAZING LAND</a:t>
            </a:r>
            <a:endParaRPr lang="en-US" b="1" dirty="0">
              <a:solidFill>
                <a:srgbClr val="FFFF00"/>
              </a:solidFill>
            </a:endParaRPr>
          </a:p>
        </p:txBody>
      </p:sp>
    </p:spTree>
    <p:extLst>
      <p:ext uri="{BB962C8B-B14F-4D97-AF65-F5344CB8AC3E}">
        <p14:creationId xmlns:p14="http://schemas.microsoft.com/office/powerpoint/2010/main" val="864539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806" y="171942"/>
            <a:ext cx="10515600" cy="1325563"/>
          </a:xfrm>
        </p:spPr>
        <p:txBody>
          <a:bodyPr>
            <a:normAutofit/>
          </a:bodyPr>
          <a:lstStyle/>
          <a:p>
            <a:r>
              <a:rPr lang="en-US" sz="4200" b="1" dirty="0">
                <a:solidFill>
                  <a:srgbClr val="0070C0"/>
                </a:solidFill>
              </a:rPr>
              <a:t>Why the Forest Landscape approach is crucial</a:t>
            </a:r>
            <a:br>
              <a:rPr lang="en-US" sz="4200" b="1" dirty="0">
                <a:solidFill>
                  <a:srgbClr val="0070C0"/>
                </a:solidFill>
              </a:rPr>
            </a:br>
            <a:endParaRPr lang="en-US" sz="4200" b="1" dirty="0">
              <a:solidFill>
                <a:srgbClr val="0070C0"/>
              </a:solidFill>
            </a:endParaRPr>
          </a:p>
        </p:txBody>
      </p:sp>
      <p:sp>
        <p:nvSpPr>
          <p:cNvPr id="3" name="Content Placeholder 2"/>
          <p:cNvSpPr>
            <a:spLocks noGrp="1"/>
          </p:cNvSpPr>
          <p:nvPr>
            <p:ph idx="1"/>
          </p:nvPr>
        </p:nvSpPr>
        <p:spPr>
          <a:xfrm>
            <a:off x="310166" y="1143044"/>
            <a:ext cx="10842938" cy="5167603"/>
          </a:xfrm>
        </p:spPr>
        <p:txBody>
          <a:bodyPr>
            <a:noAutofit/>
          </a:bodyPr>
          <a:lstStyle/>
          <a:p>
            <a:pPr marL="0" indent="0" algn="just">
              <a:buNone/>
            </a:pPr>
            <a:r>
              <a:rPr lang="en-US" sz="3600" dirty="0" smtClean="0"/>
              <a:t>The landscape approach to management of forest resources creates a paradigm shift in planning and management of forest resources. This is realized through;</a:t>
            </a:r>
          </a:p>
          <a:p>
            <a:pPr marL="0" indent="0" algn="just">
              <a:buNone/>
            </a:pPr>
            <a:endParaRPr lang="en-US" sz="3600" dirty="0" smtClean="0"/>
          </a:p>
          <a:p>
            <a:pPr algn="just"/>
            <a:r>
              <a:rPr lang="en-US" sz="3600" dirty="0" smtClean="0"/>
              <a:t>Taking into account the entire landscape in which forests resources are found, as well as the competing interests from a range of stakeholders, to come up with a feasible and shared management strategy.  </a:t>
            </a:r>
          </a:p>
        </p:txBody>
      </p:sp>
    </p:spTree>
    <p:extLst>
      <p:ext uri="{BB962C8B-B14F-4D97-AF65-F5344CB8AC3E}">
        <p14:creationId xmlns:p14="http://schemas.microsoft.com/office/powerpoint/2010/main" val="1417618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1399"/>
          </a:xfrm>
        </p:spPr>
        <p:txBody>
          <a:bodyPr>
            <a:noAutofit/>
          </a:bodyPr>
          <a:lstStyle/>
          <a:p>
            <a:r>
              <a:rPr lang="en-US" b="1" dirty="0" smtClean="0">
                <a:solidFill>
                  <a:srgbClr val="0070C0"/>
                </a:solidFill>
              </a:rPr>
              <a:t>Why the Forest Landscape approach is crucial</a:t>
            </a:r>
            <a:br>
              <a:rPr lang="en-US" b="1" dirty="0" smtClean="0">
                <a:solidFill>
                  <a:srgbClr val="0070C0"/>
                </a:solidFill>
              </a:rPr>
            </a:br>
            <a:endParaRPr lang="en-US" dirty="0"/>
          </a:p>
        </p:txBody>
      </p:sp>
      <p:sp>
        <p:nvSpPr>
          <p:cNvPr id="3" name="Content Placeholder 2"/>
          <p:cNvSpPr>
            <a:spLocks noGrp="1"/>
          </p:cNvSpPr>
          <p:nvPr>
            <p:ph idx="1"/>
          </p:nvPr>
        </p:nvSpPr>
        <p:spPr>
          <a:xfrm>
            <a:off x="838200" y="1326524"/>
            <a:ext cx="10515600" cy="4850439"/>
          </a:xfrm>
        </p:spPr>
        <p:txBody>
          <a:bodyPr>
            <a:noAutofit/>
          </a:bodyPr>
          <a:lstStyle/>
          <a:p>
            <a:pPr algn="just"/>
            <a:r>
              <a:rPr lang="en-US" sz="3200" dirty="0" smtClean="0"/>
              <a:t>Challenging the current sectoral approach and practice to forest management, by bringing on board all key stakeholders (e.g. politicians, adjacent communities, cultural institutions, private forest owners, tourism agencies etc.), beyond the official traditional forest custodians like NFA, UWA and the District Forestry services.  </a:t>
            </a:r>
          </a:p>
          <a:p>
            <a:pPr algn="just"/>
            <a:r>
              <a:rPr lang="en-US" sz="3200" dirty="0" smtClean="0"/>
              <a:t>Planning and managing forest ecosystems and also the other key interdependent or connected ecosystems as a single unit. These could be; wild life corridors,  rivers and wetlands which originate from or traverse forests, or adjacent cropping land. </a:t>
            </a:r>
          </a:p>
          <a:p>
            <a:endParaRPr lang="en-US" sz="3200" dirty="0"/>
          </a:p>
        </p:txBody>
      </p:sp>
    </p:spTree>
    <p:extLst>
      <p:ext uri="{BB962C8B-B14F-4D97-AF65-F5344CB8AC3E}">
        <p14:creationId xmlns:p14="http://schemas.microsoft.com/office/powerpoint/2010/main" val="190718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IUCN’s contribution</a:t>
            </a:r>
            <a:br>
              <a:rPr lang="en-US" b="1" dirty="0"/>
            </a:br>
            <a:endParaRPr lang="en-US" b="1" dirty="0"/>
          </a:p>
        </p:txBody>
      </p:sp>
      <p:sp>
        <p:nvSpPr>
          <p:cNvPr id="3" name="Content Placeholder 2"/>
          <p:cNvSpPr>
            <a:spLocks noGrp="1"/>
          </p:cNvSpPr>
          <p:nvPr>
            <p:ph sz="half" idx="1"/>
          </p:nvPr>
        </p:nvSpPr>
        <p:spPr>
          <a:xfrm>
            <a:off x="152399" y="1210614"/>
            <a:ext cx="5411273" cy="5409126"/>
          </a:xfrm>
        </p:spPr>
        <p:txBody>
          <a:bodyPr>
            <a:normAutofit fontScale="92500" lnSpcReduction="10000"/>
          </a:bodyPr>
          <a:lstStyle/>
          <a:p>
            <a:pPr algn="just"/>
            <a:r>
              <a:rPr lang="en-US" dirty="0" smtClean="0"/>
              <a:t>Between 2014/15, IUCN together with the World Resources Institute supported the Ministry of Water and Environment (MWE) to undertake and assessment, which identified the available degraded and deforested land across the country. </a:t>
            </a:r>
          </a:p>
          <a:p>
            <a:pPr marL="0" indent="0" algn="just">
              <a:buNone/>
            </a:pPr>
            <a:endParaRPr lang="en-US" dirty="0" smtClean="0"/>
          </a:p>
          <a:p>
            <a:pPr algn="just"/>
            <a:r>
              <a:rPr lang="en-US" dirty="0" smtClean="0"/>
              <a:t>A total of 8,079,622 Ha of restoration potential was identified. </a:t>
            </a:r>
          </a:p>
          <a:p>
            <a:pPr marL="0" indent="0" algn="just">
              <a:buNone/>
            </a:pPr>
            <a:endParaRPr lang="en-US" dirty="0" smtClean="0"/>
          </a:p>
          <a:p>
            <a:pPr algn="just"/>
            <a:r>
              <a:rPr lang="en-US" dirty="0" smtClean="0"/>
              <a:t>The country was zoned into seven homogenous landscapes, and for each of these, a suite of restoration options was identified. </a:t>
            </a:r>
          </a:p>
          <a:p>
            <a:pPr algn="just"/>
            <a:endParaRPr lang="en-US" dirty="0" smtClean="0"/>
          </a:p>
        </p:txBody>
      </p:sp>
      <p:sp>
        <p:nvSpPr>
          <p:cNvPr id="4" name="Content Placeholder 3"/>
          <p:cNvSpPr>
            <a:spLocks noGrp="1"/>
          </p:cNvSpPr>
          <p:nvPr>
            <p:ph sz="half" idx="2"/>
          </p:nvPr>
        </p:nvSpPr>
        <p:spPr/>
        <p:txBody>
          <a:bodyPr>
            <a:normAutofit fontScale="92500" lnSpcReduction="10000"/>
          </a:bodyPr>
          <a:lstStyle/>
          <a:p>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t="6467" b="15915"/>
          <a:stretch>
            <a:fillRect/>
          </a:stretch>
        </p:blipFill>
        <p:spPr bwMode="auto">
          <a:xfrm>
            <a:off x="6019800" y="145033"/>
            <a:ext cx="6172200" cy="6712967"/>
          </a:xfrm>
          <a:prstGeom prst="rect">
            <a:avLst/>
          </a:prstGeom>
          <a:noFill/>
          <a:ln w="9525">
            <a:solidFill>
              <a:srgbClr val="FF66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891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927" y="171942"/>
            <a:ext cx="10515600" cy="935642"/>
          </a:xfrm>
        </p:spPr>
        <p:txBody>
          <a:bodyPr/>
          <a:lstStyle/>
          <a:p>
            <a:r>
              <a:rPr lang="en-US" b="1" dirty="0" smtClean="0"/>
              <a:t>IUCN’s contribution</a:t>
            </a:r>
            <a:endParaRPr lang="en-US" dirty="0"/>
          </a:p>
        </p:txBody>
      </p:sp>
      <p:sp>
        <p:nvSpPr>
          <p:cNvPr id="3" name="Content Placeholder 2"/>
          <p:cNvSpPr>
            <a:spLocks noGrp="1"/>
          </p:cNvSpPr>
          <p:nvPr>
            <p:ph idx="1"/>
          </p:nvPr>
        </p:nvSpPr>
        <p:spPr>
          <a:xfrm>
            <a:off x="442711" y="1004552"/>
            <a:ext cx="11152031" cy="5602309"/>
          </a:xfrm>
        </p:spPr>
        <p:txBody>
          <a:bodyPr>
            <a:noAutofit/>
          </a:bodyPr>
          <a:lstStyle/>
          <a:p>
            <a:pPr algn="just"/>
            <a:r>
              <a:rPr lang="en-US" sz="2700" dirty="0" smtClean="0"/>
              <a:t>A further assessment of the economic and financial requirements for restoring the Karamoja and Northern Moist Zones was carried out in 2017/18.  Karamoja would require </a:t>
            </a:r>
            <a:r>
              <a:rPr lang="en-US" sz="2700" dirty="0" smtClean="0">
                <a:solidFill>
                  <a:srgbClr val="0070C0"/>
                </a:solidFill>
              </a:rPr>
              <a:t>UGX 36.1 million/ district/year </a:t>
            </a:r>
            <a:r>
              <a:rPr lang="en-US" sz="2700" dirty="0" smtClean="0"/>
              <a:t>in variable costs, and </a:t>
            </a:r>
            <a:r>
              <a:rPr lang="en-US" sz="2700" dirty="0" smtClean="0">
                <a:solidFill>
                  <a:srgbClr val="0070C0"/>
                </a:solidFill>
              </a:rPr>
              <a:t>UGX 470.7 million/district in fixed costs </a:t>
            </a:r>
            <a:r>
              <a:rPr lang="en-US" sz="2700" dirty="0" smtClean="0"/>
              <a:t>(to create enabling conditions). Northern moist (25 districts then), would require </a:t>
            </a:r>
            <a:r>
              <a:rPr lang="en-US" sz="2700" dirty="0" smtClean="0">
                <a:solidFill>
                  <a:srgbClr val="0070C0"/>
                </a:solidFill>
              </a:rPr>
              <a:t>UGX 55.8 million /district/year in variable costs</a:t>
            </a:r>
            <a:r>
              <a:rPr lang="en-US" sz="2700" dirty="0" smtClean="0"/>
              <a:t>, and </a:t>
            </a:r>
            <a:r>
              <a:rPr lang="en-US" sz="2700" dirty="0" smtClean="0">
                <a:solidFill>
                  <a:srgbClr val="0070C0"/>
                </a:solidFill>
              </a:rPr>
              <a:t>UGX 1.4 billion/district</a:t>
            </a:r>
            <a:r>
              <a:rPr lang="en-US" sz="2700" dirty="0" smtClean="0"/>
              <a:t> </a:t>
            </a:r>
            <a:r>
              <a:rPr lang="en-US" sz="2700" dirty="0" smtClean="0">
                <a:solidFill>
                  <a:srgbClr val="0070C0"/>
                </a:solidFill>
              </a:rPr>
              <a:t>in fixed costs</a:t>
            </a:r>
            <a:r>
              <a:rPr lang="en-US" sz="2700" dirty="0" smtClean="0"/>
              <a:t>.   </a:t>
            </a:r>
          </a:p>
          <a:p>
            <a:pPr algn="just"/>
            <a:r>
              <a:rPr lang="en-US" sz="2700" dirty="0" smtClean="0"/>
              <a:t>In partnership with ICRAF, IUCN developed the Africa Tree Finder mobile application, which supports tree growing through site species matching for indigenous species.  </a:t>
            </a:r>
          </a:p>
          <a:p>
            <a:pPr algn="just"/>
            <a:r>
              <a:rPr lang="en-US" sz="2700" dirty="0" smtClean="0"/>
              <a:t>In Partnership with Farm Radio international, IUCN developed an FLR interactive radio series. The </a:t>
            </a:r>
            <a:r>
              <a:rPr lang="en-US" altLang="en-US" sz="2700" dirty="0" smtClean="0"/>
              <a:t>interactive approach combines radio, mobile platforms and social media to improve coverage and outreach beyond what can be realized with conventional radio talk shows.  </a:t>
            </a:r>
            <a:endParaRPr lang="en-US" sz="2700" dirty="0"/>
          </a:p>
        </p:txBody>
      </p:sp>
    </p:spTree>
    <p:extLst>
      <p:ext uri="{BB962C8B-B14F-4D97-AF65-F5344CB8AC3E}">
        <p14:creationId xmlns:p14="http://schemas.microsoft.com/office/powerpoint/2010/main" val="2644007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762</Words>
  <Application>Microsoft Office PowerPoint</Application>
  <PresentationFormat>Widescreen</PresentationFormat>
  <Paragraphs>50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Forest Landscape Restoration  A holistic approach to realizing SDGs and Uganda’s Green growth Development Strategy</vt:lpstr>
      <vt:lpstr>Content</vt:lpstr>
      <vt:lpstr>Linkage between Forests and Water </vt:lpstr>
      <vt:lpstr>Linkage between Forests and Water </vt:lpstr>
      <vt:lpstr>Defining Forest Landscape Restoration </vt:lpstr>
      <vt:lpstr>Why the Forest Landscape approach is crucial </vt:lpstr>
      <vt:lpstr>Why the Forest Landscape approach is crucial </vt:lpstr>
      <vt:lpstr>IUCN’s contribution </vt:lpstr>
      <vt:lpstr>IUCN’s contribution</vt:lpstr>
      <vt:lpstr>Conclusion</vt:lpstr>
      <vt:lpstr>Thanks for listening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Landscape Restoration  A holistic approach to addressing forest degradation</dc:title>
  <dc:creator>Cotilda</dc:creator>
  <cp:lastModifiedBy>Cotilda</cp:lastModifiedBy>
  <cp:revision>23</cp:revision>
  <dcterms:created xsi:type="dcterms:W3CDTF">2019-08-06T09:59:44Z</dcterms:created>
  <dcterms:modified xsi:type="dcterms:W3CDTF">2019-08-06T15:05:31Z</dcterms:modified>
</cp:coreProperties>
</file>