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305" r:id="rId3"/>
    <p:sldId id="310" r:id="rId4"/>
    <p:sldId id="315" r:id="rId5"/>
    <p:sldId id="306" r:id="rId6"/>
    <p:sldId id="309" r:id="rId7"/>
    <p:sldId id="312" r:id="rId8"/>
    <p:sldId id="313" r:id="rId9"/>
    <p:sldId id="271" r:id="rId10"/>
    <p:sldId id="273" r:id="rId11"/>
    <p:sldId id="311" r:id="rId12"/>
    <p:sldId id="274" r:id="rId13"/>
    <p:sldId id="282"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5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DE56F-14E1-4758-A691-6D4A50640B86}"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839F5F88-2925-44CE-94C5-41D0016082E1}">
      <dgm:prSet phldrT="[Text]"/>
      <dgm:spPr/>
      <dgm:t>
        <a:bodyPr/>
        <a:lstStyle/>
        <a:p>
          <a:r>
            <a:rPr lang="en-US" dirty="0" smtClean="0"/>
            <a:t>NO- "It's not where you are, it's where you're headed that matters." </a:t>
          </a:r>
          <a:r>
            <a:rPr lang="en-US" b="1" dirty="0" smtClean="0"/>
            <a:t>Joey Smallwood</a:t>
          </a:r>
          <a:endParaRPr lang="en-US" dirty="0"/>
        </a:p>
      </dgm:t>
    </dgm:pt>
    <dgm:pt modelId="{76FF84D2-C94C-44BA-91E2-073C9973A51F}" type="parTrans" cxnId="{747228C1-97D2-405B-90E4-88A16583288E}">
      <dgm:prSet/>
      <dgm:spPr/>
      <dgm:t>
        <a:bodyPr/>
        <a:lstStyle/>
        <a:p>
          <a:endParaRPr lang="en-US"/>
        </a:p>
      </dgm:t>
    </dgm:pt>
    <dgm:pt modelId="{86D10E74-91A3-48F0-83BE-508DDFC627F3}" type="sibTrans" cxnId="{747228C1-97D2-405B-90E4-88A16583288E}">
      <dgm:prSet/>
      <dgm:spPr/>
      <dgm:t>
        <a:bodyPr/>
        <a:lstStyle/>
        <a:p>
          <a:endParaRPr lang="en-US"/>
        </a:p>
      </dgm:t>
    </dgm:pt>
    <dgm:pt modelId="{90387AB2-A3ED-4BE4-AB70-4C614113F9D9}">
      <dgm:prSet phldrT="[Text]"/>
      <dgm:spPr/>
      <dgm:t>
        <a:bodyPr/>
        <a:lstStyle/>
        <a:p>
          <a:r>
            <a:rPr lang="en-US" dirty="0" smtClean="0"/>
            <a:t>The time is always right to do what is right." </a:t>
          </a:r>
          <a:r>
            <a:rPr lang="en-US" b="1" dirty="0" smtClean="0"/>
            <a:t>Martin Luther King, </a:t>
          </a:r>
          <a:r>
            <a:rPr lang="en-US" b="1" dirty="0" err="1" smtClean="0"/>
            <a:t>Jr</a:t>
          </a:r>
          <a:endParaRPr lang="en-US" dirty="0"/>
        </a:p>
      </dgm:t>
    </dgm:pt>
    <dgm:pt modelId="{78A5E73B-F16B-4775-9D07-48F000A53B44}" type="parTrans" cxnId="{23F00936-C6D8-4EFF-9F11-1AEE3BCA479A}">
      <dgm:prSet/>
      <dgm:spPr/>
      <dgm:t>
        <a:bodyPr/>
        <a:lstStyle/>
        <a:p>
          <a:endParaRPr lang="en-US"/>
        </a:p>
      </dgm:t>
    </dgm:pt>
    <dgm:pt modelId="{5F464F47-EB8E-4198-9479-96F088D6F250}" type="sibTrans" cxnId="{23F00936-C6D8-4EFF-9F11-1AEE3BCA479A}">
      <dgm:prSet/>
      <dgm:spPr/>
      <dgm:t>
        <a:bodyPr/>
        <a:lstStyle/>
        <a:p>
          <a:endParaRPr lang="en-US"/>
        </a:p>
      </dgm:t>
    </dgm:pt>
    <dgm:pt modelId="{641D7028-CBD7-4318-8FD6-F2FE102B2207}">
      <dgm:prSet phldrT="[Text]"/>
      <dgm:spPr/>
      <dgm:t>
        <a:bodyPr/>
        <a:lstStyle/>
        <a:p>
          <a:r>
            <a:rPr lang="en-US" dirty="0" smtClean="0"/>
            <a:t>Our lives begin to end the day we become silent about things that matter. </a:t>
          </a:r>
          <a:r>
            <a:rPr lang="en-US" b="1" dirty="0" smtClean="0"/>
            <a:t>Martin Luther King, Jr.</a:t>
          </a:r>
          <a:endParaRPr lang="en-US" dirty="0"/>
        </a:p>
      </dgm:t>
    </dgm:pt>
    <dgm:pt modelId="{765776CE-FCDF-4466-B9D4-43E16E07695E}" type="parTrans" cxnId="{BC16E429-5D2B-4053-AEED-E58C9501DD89}">
      <dgm:prSet/>
      <dgm:spPr/>
      <dgm:t>
        <a:bodyPr/>
        <a:lstStyle/>
        <a:p>
          <a:endParaRPr lang="en-US"/>
        </a:p>
      </dgm:t>
    </dgm:pt>
    <dgm:pt modelId="{C25D5AD9-8A62-498D-9DE9-0AB44B65A804}" type="sibTrans" cxnId="{BC16E429-5D2B-4053-AEED-E58C9501DD89}">
      <dgm:prSet/>
      <dgm:spPr/>
      <dgm:t>
        <a:bodyPr/>
        <a:lstStyle/>
        <a:p>
          <a:endParaRPr lang="en-US"/>
        </a:p>
      </dgm:t>
    </dgm:pt>
    <dgm:pt modelId="{EC8B881E-3E61-4F02-9105-F4E19AD4650C}">
      <dgm:prSet phldrT="[Text]"/>
      <dgm:spPr/>
      <dgm:t>
        <a:bodyPr/>
        <a:lstStyle/>
        <a:p>
          <a:r>
            <a:rPr lang="en-US" dirty="0" smtClean="0"/>
            <a:t>"You cannot depend on your eyes when your imagination is out of focus." </a:t>
          </a:r>
        </a:p>
        <a:p>
          <a:r>
            <a:rPr lang="en-US" b="1" dirty="0" smtClean="0"/>
            <a:t>Mark Twain</a:t>
          </a:r>
          <a:endParaRPr lang="en-US" dirty="0"/>
        </a:p>
      </dgm:t>
    </dgm:pt>
    <dgm:pt modelId="{BF93A149-491A-4A5C-812E-2BE50C627260}" type="parTrans" cxnId="{ABDB3C05-A5DF-4078-9D6B-4A3121773F93}">
      <dgm:prSet/>
      <dgm:spPr/>
      <dgm:t>
        <a:bodyPr/>
        <a:lstStyle/>
        <a:p>
          <a:endParaRPr lang="en-US"/>
        </a:p>
      </dgm:t>
    </dgm:pt>
    <dgm:pt modelId="{2E63C3E3-1CAF-4ED3-A515-95630F7560EA}" type="sibTrans" cxnId="{ABDB3C05-A5DF-4078-9D6B-4A3121773F93}">
      <dgm:prSet/>
      <dgm:spPr/>
      <dgm:t>
        <a:bodyPr/>
        <a:lstStyle/>
        <a:p>
          <a:endParaRPr lang="en-US"/>
        </a:p>
      </dgm:t>
    </dgm:pt>
    <dgm:pt modelId="{3EC80AFE-E00E-4DD1-A1EF-19A87064F9F0}">
      <dgm:prSet phldrT="[Text]"/>
      <dgm:spPr/>
      <dgm:t>
        <a:bodyPr/>
        <a:lstStyle/>
        <a:p>
          <a:r>
            <a:rPr lang="en-US" dirty="0" smtClean="0"/>
            <a:t>In the past, it was possible to destroy a village, a town, or even a country. Now it is the whole planet that has come under threat. This fact should compel everyone to face a basic moral consideration; from now on, it is only through a conscious choice and then deliberate policy that humanity will survive." Pope John Paul I</a:t>
          </a:r>
          <a:endParaRPr lang="en-US" dirty="0"/>
        </a:p>
      </dgm:t>
    </dgm:pt>
    <dgm:pt modelId="{BC841E2C-E813-4BA8-B483-76B73656622A}" type="parTrans" cxnId="{93AA101A-7AF3-4037-ADAF-D67A77C45802}">
      <dgm:prSet/>
      <dgm:spPr/>
      <dgm:t>
        <a:bodyPr/>
        <a:lstStyle/>
        <a:p>
          <a:endParaRPr lang="en-US"/>
        </a:p>
      </dgm:t>
    </dgm:pt>
    <dgm:pt modelId="{3BA3B1E6-8DB0-4D85-AD49-679E864CD2E7}" type="sibTrans" cxnId="{93AA101A-7AF3-4037-ADAF-D67A77C45802}">
      <dgm:prSet/>
      <dgm:spPr/>
      <dgm:t>
        <a:bodyPr/>
        <a:lstStyle/>
        <a:p>
          <a:endParaRPr lang="en-US"/>
        </a:p>
      </dgm:t>
    </dgm:pt>
    <dgm:pt modelId="{CEB79B83-E9FE-4627-B7B9-2E356BD886F6}" type="pres">
      <dgm:prSet presAssocID="{7E4DE56F-14E1-4758-A691-6D4A50640B86}" presName="diagram" presStyleCnt="0">
        <dgm:presLayoutVars>
          <dgm:dir/>
          <dgm:resizeHandles val="exact"/>
        </dgm:presLayoutVars>
      </dgm:prSet>
      <dgm:spPr/>
      <dgm:t>
        <a:bodyPr/>
        <a:lstStyle/>
        <a:p>
          <a:endParaRPr lang="en-US"/>
        </a:p>
      </dgm:t>
    </dgm:pt>
    <dgm:pt modelId="{10012638-9E20-43B5-BC33-F081F22A4EFB}" type="pres">
      <dgm:prSet presAssocID="{839F5F88-2925-44CE-94C5-41D0016082E1}" presName="node" presStyleLbl="node1" presStyleIdx="0" presStyleCnt="5">
        <dgm:presLayoutVars>
          <dgm:bulletEnabled val="1"/>
        </dgm:presLayoutVars>
      </dgm:prSet>
      <dgm:spPr/>
      <dgm:t>
        <a:bodyPr/>
        <a:lstStyle/>
        <a:p>
          <a:endParaRPr lang="en-US"/>
        </a:p>
      </dgm:t>
    </dgm:pt>
    <dgm:pt modelId="{60D8B4E3-88F9-44F6-B261-137669EAC976}" type="pres">
      <dgm:prSet presAssocID="{86D10E74-91A3-48F0-83BE-508DDFC627F3}" presName="sibTrans" presStyleCnt="0"/>
      <dgm:spPr/>
    </dgm:pt>
    <dgm:pt modelId="{1B08DD54-88AE-4514-967B-B68AFD5ECA9A}" type="pres">
      <dgm:prSet presAssocID="{90387AB2-A3ED-4BE4-AB70-4C614113F9D9}" presName="node" presStyleLbl="node1" presStyleIdx="1" presStyleCnt="5">
        <dgm:presLayoutVars>
          <dgm:bulletEnabled val="1"/>
        </dgm:presLayoutVars>
      </dgm:prSet>
      <dgm:spPr/>
      <dgm:t>
        <a:bodyPr/>
        <a:lstStyle/>
        <a:p>
          <a:endParaRPr lang="en-US"/>
        </a:p>
      </dgm:t>
    </dgm:pt>
    <dgm:pt modelId="{7FF945F7-ABEA-4BAA-A462-3BFB90D6D7D9}" type="pres">
      <dgm:prSet presAssocID="{5F464F47-EB8E-4198-9479-96F088D6F250}" presName="sibTrans" presStyleCnt="0"/>
      <dgm:spPr/>
    </dgm:pt>
    <dgm:pt modelId="{05E9602A-77D1-442B-BD2F-12F16C4309F2}" type="pres">
      <dgm:prSet presAssocID="{641D7028-CBD7-4318-8FD6-F2FE102B2207}" presName="node" presStyleLbl="node1" presStyleIdx="2" presStyleCnt="5">
        <dgm:presLayoutVars>
          <dgm:bulletEnabled val="1"/>
        </dgm:presLayoutVars>
      </dgm:prSet>
      <dgm:spPr/>
      <dgm:t>
        <a:bodyPr/>
        <a:lstStyle/>
        <a:p>
          <a:endParaRPr lang="en-US"/>
        </a:p>
      </dgm:t>
    </dgm:pt>
    <dgm:pt modelId="{F807144E-29A6-4825-AB70-54B993B60A8F}" type="pres">
      <dgm:prSet presAssocID="{C25D5AD9-8A62-498D-9DE9-0AB44B65A804}" presName="sibTrans" presStyleCnt="0"/>
      <dgm:spPr/>
    </dgm:pt>
    <dgm:pt modelId="{2047D10B-ADFF-43DB-B2AC-0679E3C9F983}" type="pres">
      <dgm:prSet presAssocID="{EC8B881E-3E61-4F02-9105-F4E19AD4650C}" presName="node" presStyleLbl="node1" presStyleIdx="3" presStyleCnt="5">
        <dgm:presLayoutVars>
          <dgm:bulletEnabled val="1"/>
        </dgm:presLayoutVars>
      </dgm:prSet>
      <dgm:spPr/>
      <dgm:t>
        <a:bodyPr/>
        <a:lstStyle/>
        <a:p>
          <a:endParaRPr lang="en-US"/>
        </a:p>
      </dgm:t>
    </dgm:pt>
    <dgm:pt modelId="{0118A794-2DB1-4B28-B7A0-2E0CECB8FECC}" type="pres">
      <dgm:prSet presAssocID="{2E63C3E3-1CAF-4ED3-A515-95630F7560EA}" presName="sibTrans" presStyleCnt="0"/>
      <dgm:spPr/>
    </dgm:pt>
    <dgm:pt modelId="{8322B942-C392-44DE-A7B7-2DD5D401215E}" type="pres">
      <dgm:prSet presAssocID="{3EC80AFE-E00E-4DD1-A1EF-19A87064F9F0}" presName="node" presStyleLbl="node1" presStyleIdx="4" presStyleCnt="5" custScaleX="190258">
        <dgm:presLayoutVars>
          <dgm:bulletEnabled val="1"/>
        </dgm:presLayoutVars>
      </dgm:prSet>
      <dgm:spPr/>
      <dgm:t>
        <a:bodyPr/>
        <a:lstStyle/>
        <a:p>
          <a:endParaRPr lang="en-US"/>
        </a:p>
      </dgm:t>
    </dgm:pt>
  </dgm:ptLst>
  <dgm:cxnLst>
    <dgm:cxn modelId="{4C5C8241-8E88-468A-BE41-2D7DE62D2CA8}" type="presOf" srcId="{641D7028-CBD7-4318-8FD6-F2FE102B2207}" destId="{05E9602A-77D1-442B-BD2F-12F16C4309F2}" srcOrd="0" destOrd="0" presId="urn:microsoft.com/office/officeart/2005/8/layout/default#1"/>
    <dgm:cxn modelId="{519790ED-7462-4B94-A6C1-D8E72A233FB0}" type="presOf" srcId="{839F5F88-2925-44CE-94C5-41D0016082E1}" destId="{10012638-9E20-43B5-BC33-F081F22A4EFB}" srcOrd="0" destOrd="0" presId="urn:microsoft.com/office/officeart/2005/8/layout/default#1"/>
    <dgm:cxn modelId="{93AA101A-7AF3-4037-ADAF-D67A77C45802}" srcId="{7E4DE56F-14E1-4758-A691-6D4A50640B86}" destId="{3EC80AFE-E00E-4DD1-A1EF-19A87064F9F0}" srcOrd="4" destOrd="0" parTransId="{BC841E2C-E813-4BA8-B483-76B73656622A}" sibTransId="{3BA3B1E6-8DB0-4D85-AD49-679E864CD2E7}"/>
    <dgm:cxn modelId="{747228C1-97D2-405B-90E4-88A16583288E}" srcId="{7E4DE56F-14E1-4758-A691-6D4A50640B86}" destId="{839F5F88-2925-44CE-94C5-41D0016082E1}" srcOrd="0" destOrd="0" parTransId="{76FF84D2-C94C-44BA-91E2-073C9973A51F}" sibTransId="{86D10E74-91A3-48F0-83BE-508DDFC627F3}"/>
    <dgm:cxn modelId="{0B4A654D-5EFB-4EE8-896B-4E3F32B2F2C7}" type="presOf" srcId="{3EC80AFE-E00E-4DD1-A1EF-19A87064F9F0}" destId="{8322B942-C392-44DE-A7B7-2DD5D401215E}" srcOrd="0" destOrd="0" presId="urn:microsoft.com/office/officeart/2005/8/layout/default#1"/>
    <dgm:cxn modelId="{80343ECA-274D-4514-AE14-6D76816E8DFB}" type="presOf" srcId="{7E4DE56F-14E1-4758-A691-6D4A50640B86}" destId="{CEB79B83-E9FE-4627-B7B9-2E356BD886F6}" srcOrd="0" destOrd="0" presId="urn:microsoft.com/office/officeart/2005/8/layout/default#1"/>
    <dgm:cxn modelId="{ABDB3C05-A5DF-4078-9D6B-4A3121773F93}" srcId="{7E4DE56F-14E1-4758-A691-6D4A50640B86}" destId="{EC8B881E-3E61-4F02-9105-F4E19AD4650C}" srcOrd="3" destOrd="0" parTransId="{BF93A149-491A-4A5C-812E-2BE50C627260}" sibTransId="{2E63C3E3-1CAF-4ED3-A515-95630F7560EA}"/>
    <dgm:cxn modelId="{23F00936-C6D8-4EFF-9F11-1AEE3BCA479A}" srcId="{7E4DE56F-14E1-4758-A691-6D4A50640B86}" destId="{90387AB2-A3ED-4BE4-AB70-4C614113F9D9}" srcOrd="1" destOrd="0" parTransId="{78A5E73B-F16B-4775-9D07-48F000A53B44}" sibTransId="{5F464F47-EB8E-4198-9479-96F088D6F250}"/>
    <dgm:cxn modelId="{872E845B-B982-44F7-A20F-D2A178249BDE}" type="presOf" srcId="{90387AB2-A3ED-4BE4-AB70-4C614113F9D9}" destId="{1B08DD54-88AE-4514-967B-B68AFD5ECA9A}" srcOrd="0" destOrd="0" presId="urn:microsoft.com/office/officeart/2005/8/layout/default#1"/>
    <dgm:cxn modelId="{BC16E429-5D2B-4053-AEED-E58C9501DD89}" srcId="{7E4DE56F-14E1-4758-A691-6D4A50640B86}" destId="{641D7028-CBD7-4318-8FD6-F2FE102B2207}" srcOrd="2" destOrd="0" parTransId="{765776CE-FCDF-4466-B9D4-43E16E07695E}" sibTransId="{C25D5AD9-8A62-498D-9DE9-0AB44B65A804}"/>
    <dgm:cxn modelId="{190AB671-61D8-40B8-8D0A-ECE25EDAB887}" type="presOf" srcId="{EC8B881E-3E61-4F02-9105-F4E19AD4650C}" destId="{2047D10B-ADFF-43DB-B2AC-0679E3C9F983}" srcOrd="0" destOrd="0" presId="urn:microsoft.com/office/officeart/2005/8/layout/default#1"/>
    <dgm:cxn modelId="{831446B1-D578-4071-BBD1-65BC67D328B3}" type="presParOf" srcId="{CEB79B83-E9FE-4627-B7B9-2E356BD886F6}" destId="{10012638-9E20-43B5-BC33-F081F22A4EFB}" srcOrd="0" destOrd="0" presId="urn:microsoft.com/office/officeart/2005/8/layout/default#1"/>
    <dgm:cxn modelId="{1EF7B98D-89FA-4E51-B39E-4AD65AA821B8}" type="presParOf" srcId="{CEB79B83-E9FE-4627-B7B9-2E356BD886F6}" destId="{60D8B4E3-88F9-44F6-B261-137669EAC976}" srcOrd="1" destOrd="0" presId="urn:microsoft.com/office/officeart/2005/8/layout/default#1"/>
    <dgm:cxn modelId="{573879CD-EE68-4A82-84AE-1B90CB0B9DB5}" type="presParOf" srcId="{CEB79B83-E9FE-4627-B7B9-2E356BD886F6}" destId="{1B08DD54-88AE-4514-967B-B68AFD5ECA9A}" srcOrd="2" destOrd="0" presId="urn:microsoft.com/office/officeart/2005/8/layout/default#1"/>
    <dgm:cxn modelId="{5801CF8F-824E-4DDF-A0ED-B363484A52A9}" type="presParOf" srcId="{CEB79B83-E9FE-4627-B7B9-2E356BD886F6}" destId="{7FF945F7-ABEA-4BAA-A462-3BFB90D6D7D9}" srcOrd="3" destOrd="0" presId="urn:microsoft.com/office/officeart/2005/8/layout/default#1"/>
    <dgm:cxn modelId="{FD852625-C103-4B19-B82E-597C35A706CB}" type="presParOf" srcId="{CEB79B83-E9FE-4627-B7B9-2E356BD886F6}" destId="{05E9602A-77D1-442B-BD2F-12F16C4309F2}" srcOrd="4" destOrd="0" presId="urn:microsoft.com/office/officeart/2005/8/layout/default#1"/>
    <dgm:cxn modelId="{7C1BF0FB-0130-4EFF-9695-64395076A547}" type="presParOf" srcId="{CEB79B83-E9FE-4627-B7B9-2E356BD886F6}" destId="{F807144E-29A6-4825-AB70-54B993B60A8F}" srcOrd="5" destOrd="0" presId="urn:microsoft.com/office/officeart/2005/8/layout/default#1"/>
    <dgm:cxn modelId="{7BB5B942-AD26-4D49-91B9-A4F2E0607DF8}" type="presParOf" srcId="{CEB79B83-E9FE-4627-B7B9-2E356BD886F6}" destId="{2047D10B-ADFF-43DB-B2AC-0679E3C9F983}" srcOrd="6" destOrd="0" presId="urn:microsoft.com/office/officeart/2005/8/layout/default#1"/>
    <dgm:cxn modelId="{49916F65-A80E-449C-A00C-387CA5D4A6D8}" type="presParOf" srcId="{CEB79B83-E9FE-4627-B7B9-2E356BD886F6}" destId="{0118A794-2DB1-4B28-B7A0-2E0CECB8FECC}" srcOrd="7" destOrd="0" presId="urn:microsoft.com/office/officeart/2005/8/layout/default#1"/>
    <dgm:cxn modelId="{1585FDF1-2C95-48B4-84AE-642D2870821A}" type="presParOf" srcId="{CEB79B83-E9FE-4627-B7B9-2E356BD886F6}" destId="{8322B942-C392-44DE-A7B7-2DD5D401215E}"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12638-9E20-43B5-BC33-F081F22A4EFB}">
      <dsp:nvSpPr>
        <dsp:cNvPr id="0" name=""/>
        <dsp:cNvSpPr/>
      </dsp:nvSpPr>
      <dsp:spPr>
        <a:xfrm>
          <a:off x="760604" y="182"/>
          <a:ext cx="2857317" cy="17143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NO- "It's not where you are, it's where you're headed that matters." </a:t>
          </a:r>
          <a:r>
            <a:rPr lang="en-US" sz="1800" b="1" kern="1200" dirty="0" smtClean="0"/>
            <a:t>Joey Smallwood</a:t>
          </a:r>
          <a:endParaRPr lang="en-US" sz="1800" kern="1200" dirty="0"/>
        </a:p>
      </dsp:txBody>
      <dsp:txXfrm>
        <a:off x="760604" y="182"/>
        <a:ext cx="2857317" cy="1714390"/>
      </dsp:txXfrm>
    </dsp:sp>
    <dsp:sp modelId="{1B08DD54-88AE-4514-967B-B68AFD5ECA9A}">
      <dsp:nvSpPr>
        <dsp:cNvPr id="0" name=""/>
        <dsp:cNvSpPr/>
      </dsp:nvSpPr>
      <dsp:spPr>
        <a:xfrm>
          <a:off x="3903653" y="182"/>
          <a:ext cx="2857317" cy="17143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The time is always right to do what is right." </a:t>
          </a:r>
          <a:r>
            <a:rPr lang="en-US" sz="1800" b="1" kern="1200" dirty="0" smtClean="0"/>
            <a:t>Martin Luther King, </a:t>
          </a:r>
          <a:r>
            <a:rPr lang="en-US" sz="1800" b="1" kern="1200" dirty="0" err="1" smtClean="0"/>
            <a:t>Jr</a:t>
          </a:r>
          <a:endParaRPr lang="en-US" sz="1800" kern="1200" dirty="0"/>
        </a:p>
      </dsp:txBody>
      <dsp:txXfrm>
        <a:off x="3903653" y="182"/>
        <a:ext cx="2857317" cy="1714390"/>
      </dsp:txXfrm>
    </dsp:sp>
    <dsp:sp modelId="{05E9602A-77D1-442B-BD2F-12F16C4309F2}">
      <dsp:nvSpPr>
        <dsp:cNvPr id="0" name=""/>
        <dsp:cNvSpPr/>
      </dsp:nvSpPr>
      <dsp:spPr>
        <a:xfrm>
          <a:off x="760604" y="2000304"/>
          <a:ext cx="2857317" cy="17143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Our lives begin to end the day we become silent about things that matter. </a:t>
          </a:r>
          <a:r>
            <a:rPr lang="en-US" sz="1800" b="1" kern="1200" dirty="0" smtClean="0"/>
            <a:t>Martin Luther King, Jr.</a:t>
          </a:r>
          <a:endParaRPr lang="en-US" sz="1800" kern="1200" dirty="0"/>
        </a:p>
      </dsp:txBody>
      <dsp:txXfrm>
        <a:off x="760604" y="2000304"/>
        <a:ext cx="2857317" cy="1714390"/>
      </dsp:txXfrm>
    </dsp:sp>
    <dsp:sp modelId="{2047D10B-ADFF-43DB-B2AC-0679E3C9F983}">
      <dsp:nvSpPr>
        <dsp:cNvPr id="0" name=""/>
        <dsp:cNvSpPr/>
      </dsp:nvSpPr>
      <dsp:spPr>
        <a:xfrm>
          <a:off x="3903653" y="2000304"/>
          <a:ext cx="2857317" cy="17143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"You cannot depend on your eyes when your imagination is out of focus." </a:t>
          </a:r>
        </a:p>
        <a:p>
          <a:pPr lvl="0" algn="ctr" defTabSz="800100">
            <a:lnSpc>
              <a:spcPct val="90000"/>
            </a:lnSpc>
            <a:spcBef>
              <a:spcPct val="0"/>
            </a:spcBef>
            <a:spcAft>
              <a:spcPct val="35000"/>
            </a:spcAft>
          </a:pPr>
          <a:r>
            <a:rPr lang="en-US" sz="1800" b="1" kern="1200" dirty="0" smtClean="0"/>
            <a:t>Mark Twain</a:t>
          </a:r>
          <a:endParaRPr lang="en-US" sz="1800" kern="1200" dirty="0"/>
        </a:p>
      </dsp:txBody>
      <dsp:txXfrm>
        <a:off x="3903653" y="2000304"/>
        <a:ext cx="2857317" cy="1714390"/>
      </dsp:txXfrm>
    </dsp:sp>
    <dsp:sp modelId="{8322B942-C392-44DE-A7B7-2DD5D401215E}">
      <dsp:nvSpPr>
        <dsp:cNvPr id="0" name=""/>
        <dsp:cNvSpPr/>
      </dsp:nvSpPr>
      <dsp:spPr>
        <a:xfrm>
          <a:off x="1042650" y="4000426"/>
          <a:ext cx="5436274" cy="17143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 the past, it was possible to destroy a village, a town, or even a country. Now it is the whole planet that has come under threat. This fact should compel everyone to face a basic moral consideration; from now on, it is only through a conscious choice and then deliberate policy that humanity will survive." Pope John Paul I</a:t>
          </a:r>
          <a:endParaRPr lang="en-US" sz="1800" kern="1200" dirty="0"/>
        </a:p>
      </dsp:txBody>
      <dsp:txXfrm>
        <a:off x="1042650" y="4000426"/>
        <a:ext cx="5436274" cy="17143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E4E0F3-1A3F-44C7-9218-1B4E0910DE7D}"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4E0F3-1A3F-44C7-9218-1B4E0910DE7D}"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4E0F3-1A3F-44C7-9218-1B4E0910DE7D}"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E4E0F3-1A3F-44C7-9218-1B4E0910DE7D}"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EE4E0F3-1A3F-44C7-9218-1B4E0910DE7D}"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E4E0F3-1A3F-44C7-9218-1B4E0910DE7D}"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FA9C-4609-4442-AC05-AF46F0FAF58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E4E0F3-1A3F-44C7-9218-1B4E0910DE7D}" type="datetimeFigureOut">
              <a:rPr lang="en-US" smtClean="0"/>
              <a:pPr/>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E4E0F3-1A3F-44C7-9218-1B4E0910DE7D}" type="datetimeFigureOut">
              <a:rPr lang="en-US" smtClean="0"/>
              <a:pPr/>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4E0F3-1A3F-44C7-9218-1B4E0910DE7D}" type="datetimeFigureOut">
              <a:rPr lang="en-US" smtClean="0"/>
              <a:pPr/>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EE4E0F3-1A3F-44C7-9218-1B4E0910DE7D}" type="datetimeFigureOut">
              <a:rPr lang="en-US" smtClean="0"/>
              <a:pPr/>
              <a:t>12/9/2019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FC5FA9C-4609-4442-AC05-AF46F0FAF5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4E0F3-1A3F-44C7-9218-1B4E0910DE7D}"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FA9C-4609-4442-AC05-AF46F0FAF5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EE4E0F3-1A3F-44C7-9218-1B4E0910DE7D}" type="datetimeFigureOut">
              <a:rPr lang="en-US" smtClean="0"/>
              <a:pPr/>
              <a:t>12/9/2019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FC5FA9C-4609-4442-AC05-AF46F0FAF5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696200" cy="1600200"/>
          </a:xfrm>
        </p:spPr>
        <p:txBody>
          <a:bodyPr>
            <a:normAutofit fontScale="90000"/>
          </a:bodyPr>
          <a:lstStyle/>
          <a:p>
            <a:pPr algn="ctr"/>
            <a:r>
              <a:rPr lang="en-US" sz="3600" b="1" dirty="0" smtClean="0">
                <a:latin typeface="Andalus" panose="02020603050405020304" pitchFamily="18" charset="-78"/>
                <a:cs typeface="Andalus" panose="02020603050405020304" pitchFamily="18" charset="-78"/>
              </a:rPr>
              <a:t/>
            </a:r>
            <a:br>
              <a:rPr lang="en-US" sz="3600" b="1" dirty="0" smtClean="0">
                <a:latin typeface="Andalus" panose="02020603050405020304" pitchFamily="18" charset="-78"/>
                <a:cs typeface="Andalus" panose="02020603050405020304" pitchFamily="18" charset="-78"/>
              </a:rPr>
            </a:br>
            <a:r>
              <a:rPr lang="en-US" sz="3600" b="1" dirty="0" smtClean="0">
                <a:solidFill>
                  <a:schemeClr val="tx1"/>
                </a:solidFill>
                <a:latin typeface="Andalus" panose="02020603050405020304" pitchFamily="18" charset="-78"/>
                <a:cs typeface="Andalus" panose="02020603050405020304" pitchFamily="18" charset="-78"/>
              </a:rPr>
              <a:t>MINISTRY </a:t>
            </a:r>
            <a:r>
              <a:rPr lang="en-US" sz="3600" b="1" dirty="0">
                <a:solidFill>
                  <a:schemeClr val="tx1"/>
                </a:solidFill>
                <a:latin typeface="Andalus" panose="02020603050405020304" pitchFamily="18" charset="-78"/>
                <a:cs typeface="Andalus" panose="02020603050405020304" pitchFamily="18" charset="-78"/>
              </a:rPr>
              <a:t>OF </a:t>
            </a:r>
            <a:r>
              <a:rPr lang="en-US" sz="3600" b="1" dirty="0" smtClean="0">
                <a:solidFill>
                  <a:schemeClr val="tx1"/>
                </a:solidFill>
                <a:latin typeface="Andalus" panose="02020603050405020304" pitchFamily="18" charset="-78"/>
                <a:cs typeface="Andalus" panose="02020603050405020304" pitchFamily="18" charset="-78"/>
              </a:rPr>
              <a:t>ICT AND NATIONAL GUIDANCE</a:t>
            </a:r>
            <a:r>
              <a:rPr lang="en-US" dirty="0">
                <a:latin typeface="Andalus" panose="02020603050405020304" pitchFamily="18" charset="-78"/>
                <a:cs typeface="Andalus" panose="02020603050405020304" pitchFamily="18" charset="-78"/>
              </a:rPr>
              <a:t/>
            </a:r>
            <a:br>
              <a:rPr lang="en-US" dirty="0">
                <a:latin typeface="Andalus" panose="02020603050405020304" pitchFamily="18" charset="-78"/>
                <a:cs typeface="Andalus" panose="02020603050405020304" pitchFamily="18" charset="-78"/>
              </a:rPr>
            </a:br>
            <a:endParaRPr lang="en-US"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296527" y="2438400"/>
            <a:ext cx="6400800" cy="1219200"/>
          </a:xfrm>
        </p:spPr>
        <p:txBody>
          <a:bodyPr>
            <a:normAutofit/>
          </a:bodyPr>
          <a:lstStyle/>
          <a:p>
            <a:pPr algn="ctr"/>
            <a:r>
              <a:rPr lang="en-US" b="1" dirty="0" smtClean="0">
                <a:solidFill>
                  <a:schemeClr val="tx1">
                    <a:lumMod val="75000"/>
                    <a:lumOff val="25000"/>
                  </a:schemeClr>
                </a:solidFill>
                <a:latin typeface="Andalus" panose="02020603050405020304" pitchFamily="18" charset="-78"/>
                <a:cs typeface="Andalus" panose="02020603050405020304" pitchFamily="18" charset="-78"/>
              </a:rPr>
              <a:t>PRESENTATION TO 2</a:t>
            </a:r>
            <a:r>
              <a:rPr lang="en-US" b="1" baseline="30000" dirty="0" smtClean="0">
                <a:solidFill>
                  <a:schemeClr val="tx1">
                    <a:lumMod val="75000"/>
                    <a:lumOff val="25000"/>
                  </a:schemeClr>
                </a:solidFill>
                <a:latin typeface="Andalus" panose="02020603050405020304" pitchFamily="18" charset="-78"/>
                <a:cs typeface="Andalus" panose="02020603050405020304" pitchFamily="18" charset="-78"/>
              </a:rPr>
              <a:t>ND</a:t>
            </a:r>
            <a:r>
              <a:rPr lang="en-US" b="1" dirty="0" smtClean="0">
                <a:solidFill>
                  <a:schemeClr val="tx1">
                    <a:lumMod val="75000"/>
                    <a:lumOff val="25000"/>
                  </a:schemeClr>
                </a:solidFill>
                <a:latin typeface="Andalus" panose="02020603050405020304" pitchFamily="18" charset="-78"/>
                <a:cs typeface="Andalus" panose="02020603050405020304" pitchFamily="18" charset="-78"/>
              </a:rPr>
              <a:t> UGANDA WASTE WATER AND ENVIRONMENT CONVENTION- Silver springs Hotel</a:t>
            </a:r>
          </a:p>
          <a:p>
            <a:pPr algn="ctr"/>
            <a:r>
              <a:rPr lang="en-US" b="1" dirty="0" smtClean="0">
                <a:solidFill>
                  <a:schemeClr val="tx1">
                    <a:lumMod val="75000"/>
                    <a:lumOff val="25000"/>
                  </a:schemeClr>
                </a:solidFill>
                <a:latin typeface="Andalus" panose="02020603050405020304" pitchFamily="18" charset="-78"/>
                <a:cs typeface="Andalus" panose="02020603050405020304" pitchFamily="18" charset="-78"/>
              </a:rPr>
              <a:t>8</a:t>
            </a:r>
            <a:r>
              <a:rPr lang="en-US" b="1" baseline="30000" dirty="0" smtClean="0">
                <a:solidFill>
                  <a:schemeClr val="tx1">
                    <a:lumMod val="75000"/>
                    <a:lumOff val="25000"/>
                  </a:schemeClr>
                </a:solidFill>
                <a:latin typeface="Andalus" panose="02020603050405020304" pitchFamily="18" charset="-78"/>
                <a:cs typeface="Andalus" panose="02020603050405020304" pitchFamily="18" charset="-78"/>
              </a:rPr>
              <a:t>TH</a:t>
            </a:r>
            <a:r>
              <a:rPr lang="en-US" b="1" dirty="0" smtClean="0">
                <a:solidFill>
                  <a:schemeClr val="tx1">
                    <a:lumMod val="75000"/>
                    <a:lumOff val="25000"/>
                  </a:schemeClr>
                </a:solidFill>
                <a:latin typeface="Andalus" panose="02020603050405020304" pitchFamily="18" charset="-78"/>
                <a:cs typeface="Andalus" panose="02020603050405020304" pitchFamily="18" charset="-78"/>
              </a:rPr>
              <a:t> AUGUST 2019</a:t>
            </a:r>
            <a:endParaRPr lang="en-US" b="1" dirty="0">
              <a:solidFill>
                <a:schemeClr val="tx1">
                  <a:lumMod val="75000"/>
                  <a:lumOff val="25000"/>
                </a:schemeClr>
              </a:solidFill>
              <a:latin typeface="Andalus" panose="02020603050405020304" pitchFamily="18" charset="-78"/>
              <a:cs typeface="Andalus" panose="02020603050405020304" pitchFamily="18" charset="-78"/>
            </a:endParaRPr>
          </a:p>
        </p:txBody>
      </p:sp>
      <p:pic>
        <p:nvPicPr>
          <p:cNvPr id="4" name="Picture 3"/>
          <p:cNvPicPr/>
          <p:nvPr/>
        </p:nvPicPr>
        <p:blipFill>
          <a:blip r:embed="rId2">
            <a:extLst>
              <a:ext uri="{28A0092B-C50C-407E-A947-70E740481C1C}">
                <a14:useLocalDpi xmlns:a14="http://schemas.microsoft.com/office/drawing/2010/main" xmlns="" val="0"/>
              </a:ext>
            </a:extLst>
          </a:blip>
          <a:srcRect/>
          <a:stretch>
            <a:fillRect/>
          </a:stretch>
        </p:blipFill>
        <p:spPr bwMode="auto">
          <a:xfrm>
            <a:off x="609600" y="-152400"/>
            <a:ext cx="1219200" cy="1219200"/>
          </a:xfrm>
          <a:prstGeom prst="rect">
            <a:avLst/>
          </a:prstGeom>
          <a:noFill/>
          <a:ln>
            <a:noFill/>
          </a:ln>
        </p:spPr>
      </p:pic>
      <p:sp>
        <p:nvSpPr>
          <p:cNvPr id="6" name="Subtitle 2"/>
          <p:cNvSpPr txBox="1">
            <a:spLocks/>
          </p:cNvSpPr>
          <p:nvPr/>
        </p:nvSpPr>
        <p:spPr>
          <a:xfrm>
            <a:off x="1488256" y="4495800"/>
            <a:ext cx="6400800" cy="15240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smtClean="0">
                <a:solidFill>
                  <a:schemeClr val="tx1"/>
                </a:solidFill>
                <a:latin typeface="Andalus" panose="02020603050405020304" pitchFamily="18" charset="-78"/>
                <a:cs typeface="Andalus" panose="02020603050405020304" pitchFamily="18" charset="-78"/>
              </a:rPr>
              <a:t>By</a:t>
            </a:r>
          </a:p>
          <a:p>
            <a:endParaRPr lang="en-US" b="1" dirty="0" smtClean="0">
              <a:solidFill>
                <a:schemeClr val="tx1"/>
              </a:solidFill>
              <a:latin typeface="Andalus" panose="02020603050405020304" pitchFamily="18" charset="-78"/>
              <a:cs typeface="Andalus" panose="02020603050405020304" pitchFamily="18" charset="-78"/>
            </a:endParaRPr>
          </a:p>
          <a:p>
            <a:r>
              <a:rPr lang="en-US" b="1" dirty="0" smtClean="0">
                <a:solidFill>
                  <a:schemeClr val="tx1"/>
                </a:solidFill>
                <a:latin typeface="Andalus" panose="02020603050405020304" pitchFamily="18" charset="-78"/>
                <a:cs typeface="Andalus" panose="02020603050405020304" pitchFamily="18" charset="-78"/>
              </a:rPr>
              <a:t>Godwin Kahuuta</a:t>
            </a:r>
          </a:p>
          <a:p>
            <a:r>
              <a:rPr lang="en-US" b="1" dirty="0" smtClean="0">
                <a:solidFill>
                  <a:schemeClr val="tx1"/>
                </a:solidFill>
                <a:latin typeface="Andalus" panose="02020603050405020304" pitchFamily="18" charset="-78"/>
                <a:cs typeface="Andalus" panose="02020603050405020304" pitchFamily="18" charset="-78"/>
              </a:rPr>
              <a:t>Principal  IT officer – Ministry of ICT &amp; NG</a:t>
            </a:r>
            <a:endParaRPr lang="en-US" b="1"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2992017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ndalus" panose="02020603050405020304" pitchFamily="18" charset="-78"/>
                <a:cs typeface="Andalus" panose="02020603050405020304" pitchFamily="18" charset="-78"/>
              </a:rPr>
              <a:t>IS IT THE END OF THE ROAD ??</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22960" y="1100628"/>
            <a:ext cx="7520940" cy="4538172"/>
          </a:xfrm>
        </p:spPr>
        <p:txBody>
          <a:bodyPr>
            <a:normAutofit fontScale="92500"/>
          </a:bodyPr>
          <a:lstStyle/>
          <a:p>
            <a:r>
              <a:rPr lang="en-US" sz="2800" dirty="0" smtClean="0">
                <a:latin typeface="Andalus" panose="02020603050405020304" pitchFamily="18" charset="-78"/>
                <a:cs typeface="Andalus" panose="02020603050405020304" pitchFamily="18" charset="-78"/>
              </a:rPr>
              <a:t>NO.</a:t>
            </a:r>
          </a:p>
          <a:p>
            <a:pPr marL="514350" indent="-514350">
              <a:buAutoNum type="arabicPeriod"/>
            </a:pPr>
            <a:endParaRPr lang="en-US" sz="2800" dirty="0" smtClean="0">
              <a:latin typeface="Andalus" panose="02020603050405020304" pitchFamily="18" charset="-78"/>
              <a:cs typeface="Andalus" panose="02020603050405020304" pitchFamily="18" charset="-78"/>
            </a:endParaRPr>
          </a:p>
          <a:p>
            <a:pPr marL="514350" indent="-514350">
              <a:buAutoNum type="arabicPeriod"/>
            </a:pPr>
            <a:r>
              <a:rPr lang="en-US" sz="2800" dirty="0" smtClean="0">
                <a:latin typeface="Andalus" panose="02020603050405020304" pitchFamily="18" charset="-78"/>
                <a:cs typeface="Andalus" panose="02020603050405020304" pitchFamily="18" charset="-78"/>
              </a:rPr>
              <a:t>NO REGULATIONS GOVERNING THE MANAGEMENT OF E- WASTE   IN UGANDA</a:t>
            </a:r>
          </a:p>
          <a:p>
            <a:pPr marL="514350" indent="-514350">
              <a:buAutoNum type="arabicPeriod"/>
            </a:pPr>
            <a:r>
              <a:rPr lang="en-US" sz="2800" dirty="0" smtClean="0">
                <a:latin typeface="Andalus" panose="02020603050405020304" pitchFamily="18" charset="-78"/>
                <a:cs typeface="Andalus" panose="02020603050405020304" pitchFamily="18" charset="-78"/>
              </a:rPr>
              <a:t>NO SPECIFIC LAWS </a:t>
            </a:r>
            <a:r>
              <a:rPr lang="en-US" sz="2800" dirty="0">
                <a:latin typeface="Andalus" panose="02020603050405020304" pitchFamily="18" charset="-78"/>
                <a:cs typeface="Andalus" panose="02020603050405020304" pitchFamily="18" charset="-78"/>
              </a:rPr>
              <a:t>GOVERNING THE MANAGEMENT OF E- WASTE   IN </a:t>
            </a:r>
            <a:r>
              <a:rPr lang="en-US" sz="2800" dirty="0" smtClean="0">
                <a:latin typeface="Andalus" panose="02020603050405020304" pitchFamily="18" charset="-78"/>
                <a:cs typeface="Andalus" panose="02020603050405020304" pitchFamily="18" charset="-78"/>
              </a:rPr>
              <a:t>UGANDA</a:t>
            </a:r>
          </a:p>
          <a:p>
            <a:pPr marL="514350" indent="-514350">
              <a:buAutoNum type="arabicPeriod"/>
            </a:pPr>
            <a:r>
              <a:rPr lang="en-US" sz="2800" dirty="0" smtClean="0">
                <a:latin typeface="Andalus" panose="02020603050405020304" pitchFamily="18" charset="-78"/>
                <a:cs typeface="Andalus" panose="02020603050405020304" pitchFamily="18" charset="-78"/>
              </a:rPr>
              <a:t>NO E WASTE TREATMENT FACILITY – while Uganda was first to develop policy, implementation has not been as fast</a:t>
            </a:r>
          </a:p>
          <a:p>
            <a:pPr marL="0" indent="0"/>
            <a:endParaRPr lang="en-US" sz="2800" dirty="0" smtClean="0">
              <a:latin typeface="Andalus" panose="02020603050405020304" pitchFamily="18" charset="-78"/>
              <a:cs typeface="Andalus" panose="02020603050405020304" pitchFamily="18" charset="-78"/>
            </a:endParaRPr>
          </a:p>
          <a:p>
            <a:pPr marL="0" indent="0"/>
            <a:endParaRPr lang="en-US"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13340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late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99085972"/>
              </p:ext>
            </p:extLst>
          </p:nvPr>
        </p:nvGraphicFramePr>
        <p:xfrm>
          <a:off x="914400" y="990600"/>
          <a:ext cx="7521575"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53777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What do we need to do</a:t>
            </a: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457200" y="1219200"/>
            <a:ext cx="8229600" cy="4788091"/>
          </a:xfrm>
        </p:spPr>
        <p:txBody>
          <a:bodyPr>
            <a:normAutofit fontScale="85000" lnSpcReduction="20000"/>
          </a:bodyPr>
          <a:lstStyle/>
          <a:p>
            <a:pPr marL="0" indent="0">
              <a:buNone/>
            </a:pPr>
            <a:r>
              <a:rPr lang="en-US" sz="2400" dirty="0" smtClean="0">
                <a:latin typeface="Andalus" panose="02020603050405020304" pitchFamily="18" charset="-78"/>
                <a:cs typeface="Andalus" panose="02020603050405020304" pitchFamily="18" charset="-78"/>
              </a:rPr>
              <a:t>As outlined in the E-waste management policy (2012) the E-waste management guidelines will be implemented through collaboration among stakeholder  and these include but are not limited to :</a:t>
            </a:r>
          </a:p>
          <a:p>
            <a:r>
              <a:rPr lang="en-US" sz="2000" dirty="0" smtClean="0">
                <a:latin typeface="Andalus" panose="02020603050405020304" pitchFamily="18" charset="-78"/>
                <a:cs typeface="Andalus" panose="02020603050405020304" pitchFamily="18" charset="-78"/>
              </a:rPr>
              <a:t>Ministry </a:t>
            </a:r>
            <a:r>
              <a:rPr lang="en-US" sz="2000" dirty="0">
                <a:latin typeface="Andalus" panose="02020603050405020304" pitchFamily="18" charset="-78"/>
                <a:cs typeface="Andalus" panose="02020603050405020304" pitchFamily="18" charset="-78"/>
              </a:rPr>
              <a:t>of </a:t>
            </a:r>
            <a:r>
              <a:rPr lang="en-US" sz="2000" dirty="0" smtClean="0">
                <a:latin typeface="Andalus" panose="02020603050405020304" pitchFamily="18" charset="-78"/>
                <a:cs typeface="Andalus" panose="02020603050405020304" pitchFamily="18" charset="-78"/>
              </a:rPr>
              <a:t>ICT</a:t>
            </a:r>
          </a:p>
          <a:p>
            <a:r>
              <a:rPr lang="en-US" sz="2000" dirty="0">
                <a:latin typeface="Andalus" panose="02020603050405020304" pitchFamily="18" charset="-78"/>
                <a:cs typeface="Andalus" panose="02020603050405020304" pitchFamily="18" charset="-78"/>
              </a:rPr>
              <a:t>Ministry of Finance </a:t>
            </a:r>
            <a:r>
              <a:rPr lang="en-US" sz="2000" dirty="0" smtClean="0">
                <a:latin typeface="Andalus" panose="02020603050405020304" pitchFamily="18" charset="-78"/>
                <a:cs typeface="Andalus" panose="02020603050405020304" pitchFamily="18" charset="-78"/>
              </a:rPr>
              <a:t>(</a:t>
            </a:r>
            <a:r>
              <a:rPr lang="en-US" sz="2000" dirty="0" err="1" smtClean="0">
                <a:latin typeface="Andalus" panose="02020603050405020304" pitchFamily="18" charset="-78"/>
                <a:cs typeface="Andalus" panose="02020603050405020304" pitchFamily="18" charset="-78"/>
              </a:rPr>
              <a:t>MoFPED</a:t>
            </a:r>
            <a:r>
              <a:rPr lang="en-US" sz="2000" dirty="0" smtClean="0">
                <a:latin typeface="Andalus" panose="02020603050405020304" pitchFamily="18" charset="-78"/>
                <a:cs typeface="Andalus" panose="02020603050405020304" pitchFamily="18" charset="-78"/>
              </a:rPr>
              <a:t>)</a:t>
            </a:r>
          </a:p>
          <a:p>
            <a:r>
              <a:rPr lang="en-US" sz="2000" dirty="0" smtClean="0">
                <a:latin typeface="Andalus" panose="02020603050405020304" pitchFamily="18" charset="-78"/>
                <a:cs typeface="Andalus" panose="02020603050405020304" pitchFamily="18" charset="-78"/>
              </a:rPr>
              <a:t>Ministry of Health</a:t>
            </a:r>
          </a:p>
          <a:p>
            <a:r>
              <a:rPr lang="en-US" sz="2000" dirty="0" smtClean="0">
                <a:latin typeface="Andalus" panose="02020603050405020304" pitchFamily="18" charset="-78"/>
                <a:cs typeface="Andalus" panose="02020603050405020304" pitchFamily="18" charset="-78"/>
              </a:rPr>
              <a:t>Ministry of Water and Environment</a:t>
            </a:r>
          </a:p>
          <a:p>
            <a:r>
              <a:rPr lang="en-US" sz="2000" dirty="0" smtClean="0">
                <a:latin typeface="Andalus" panose="02020603050405020304" pitchFamily="18" charset="-78"/>
                <a:cs typeface="Andalus" panose="02020603050405020304" pitchFamily="18" charset="-78"/>
              </a:rPr>
              <a:t>NEMA</a:t>
            </a:r>
          </a:p>
          <a:p>
            <a:r>
              <a:rPr lang="en-US" sz="2000" dirty="0" smtClean="0">
                <a:latin typeface="Andalus" panose="02020603050405020304" pitchFamily="18" charset="-78"/>
                <a:cs typeface="Andalus" panose="02020603050405020304" pitchFamily="18" charset="-78"/>
              </a:rPr>
              <a:t>Ministry of Trade (MTIC)</a:t>
            </a:r>
          </a:p>
          <a:p>
            <a:r>
              <a:rPr lang="en-US" sz="2000" dirty="0" smtClean="0">
                <a:latin typeface="Andalus" panose="02020603050405020304" pitchFamily="18" charset="-78"/>
                <a:cs typeface="Andalus" panose="02020603050405020304" pitchFamily="18" charset="-78"/>
              </a:rPr>
              <a:t>UCC</a:t>
            </a:r>
          </a:p>
          <a:p>
            <a:r>
              <a:rPr lang="en-US" sz="2000" dirty="0" smtClean="0">
                <a:latin typeface="Andalus" panose="02020603050405020304" pitchFamily="18" charset="-78"/>
                <a:cs typeface="Andalus" panose="02020603050405020304" pitchFamily="18" charset="-78"/>
              </a:rPr>
              <a:t>NITA-U</a:t>
            </a:r>
          </a:p>
          <a:p>
            <a:r>
              <a:rPr lang="en-US" sz="2000" dirty="0" smtClean="0">
                <a:latin typeface="Andalus" panose="02020603050405020304" pitchFamily="18" charset="-78"/>
                <a:cs typeface="Andalus" panose="02020603050405020304" pitchFamily="18" charset="-78"/>
              </a:rPr>
              <a:t>UNBS</a:t>
            </a:r>
          </a:p>
          <a:p>
            <a:r>
              <a:rPr lang="en-US" sz="2000" dirty="0" smtClean="0">
                <a:latin typeface="Andalus" panose="02020603050405020304" pitchFamily="18" charset="-78"/>
                <a:cs typeface="Andalus" panose="02020603050405020304" pitchFamily="18" charset="-78"/>
              </a:rPr>
              <a:t>URA</a:t>
            </a:r>
          </a:p>
          <a:p>
            <a:r>
              <a:rPr lang="en-US" sz="2000" dirty="0" smtClean="0">
                <a:latin typeface="Andalus" panose="02020603050405020304" pitchFamily="18" charset="-78"/>
                <a:cs typeface="Andalus" panose="02020603050405020304" pitchFamily="18" charset="-78"/>
              </a:rPr>
              <a:t>Local Governments and other MDAs</a:t>
            </a:r>
          </a:p>
          <a:p>
            <a:r>
              <a:rPr lang="en-US" sz="2000" dirty="0" smtClean="0">
                <a:latin typeface="Andalus" panose="02020603050405020304" pitchFamily="18" charset="-78"/>
                <a:cs typeface="Andalus" panose="02020603050405020304" pitchFamily="18" charset="-78"/>
              </a:rPr>
              <a:t>Private Sector</a:t>
            </a:r>
          </a:p>
          <a:p>
            <a:endParaRPr lang="en-US" sz="2400" dirty="0" smtClean="0">
              <a:latin typeface="Andalus" panose="02020603050405020304" pitchFamily="18" charset="-78"/>
              <a:cs typeface="Andalus" panose="02020603050405020304" pitchFamily="18" charset="-78"/>
            </a:endParaRPr>
          </a:p>
          <a:p>
            <a:endParaRPr lang="en-US" sz="2400" dirty="0" smtClean="0">
              <a:latin typeface="Andalus" panose="02020603050405020304" pitchFamily="18" charset="-78"/>
              <a:cs typeface="Andalus" panose="02020603050405020304" pitchFamily="18" charset="-78"/>
            </a:endParaRPr>
          </a:p>
          <a:p>
            <a:endParaRPr lang="en-US" sz="2400" b="1" dirty="0" smtClean="0">
              <a:latin typeface="Andalus" panose="02020603050405020304" pitchFamily="18" charset="-78"/>
              <a:cs typeface="Andalus" panose="02020603050405020304" pitchFamily="18" charset="-78"/>
            </a:endParaRPr>
          </a:p>
          <a:p>
            <a:pPr marL="0" indent="0">
              <a:buNone/>
            </a:pPr>
            <a:endParaRPr lang="en-US" sz="2400" b="1" dirty="0" smtClean="0">
              <a:latin typeface="Andalus" panose="02020603050405020304" pitchFamily="18" charset="-78"/>
              <a:cs typeface="Andalus" panose="02020603050405020304" pitchFamily="18" charset="-78"/>
            </a:endParaRPr>
          </a:p>
          <a:p>
            <a:pPr marL="0" indent="0">
              <a:buNone/>
            </a:pPr>
            <a:endParaRPr lang="en-US" sz="2400" dirty="0" smtClean="0">
              <a:latin typeface="Andalus" panose="02020603050405020304" pitchFamily="18" charset="-78"/>
              <a:cs typeface="Andalus" panose="02020603050405020304" pitchFamily="18" charset="-78"/>
            </a:endParaRPr>
          </a:p>
          <a:p>
            <a:endParaRPr lang="en-US" sz="24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378731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952999"/>
          </a:xfrm>
        </p:spPr>
        <p:txBody>
          <a:bodyPr>
            <a:normAutofit/>
          </a:bodyPr>
          <a:lstStyle/>
          <a:p>
            <a:pPr lvl="0"/>
            <a:r>
              <a:rPr lang="en-US" sz="2800" dirty="0" smtClean="0">
                <a:latin typeface="Andalus" panose="02020603050405020304" pitchFamily="18" charset="-78"/>
                <a:cs typeface="Andalus" panose="02020603050405020304" pitchFamily="18" charset="-78"/>
              </a:rPr>
              <a:t>Expedite the implementation of the policy</a:t>
            </a:r>
            <a:endParaRPr lang="en-US" sz="2800" dirty="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 </a:t>
            </a:r>
            <a:r>
              <a:rPr lang="en-US" sz="2800" dirty="0" smtClean="0">
                <a:latin typeface="Andalus" panose="02020603050405020304" pitchFamily="18" charset="-78"/>
                <a:cs typeface="Andalus" panose="02020603050405020304" pitchFamily="18" charset="-78"/>
              </a:rPr>
              <a:t>Remember: </a:t>
            </a:r>
            <a:r>
              <a:rPr lang="en-US" sz="2800" dirty="0"/>
              <a:t>Pollution is nothing but the resources we are not harvesting. We allow them to disperse because we've been ignorant of their value.  R. Buckminster Fuller</a:t>
            </a:r>
          </a:p>
          <a:p>
            <a:r>
              <a:rPr lang="en-US" sz="2800" dirty="0" smtClean="0">
                <a:latin typeface="Andalus" panose="02020603050405020304" pitchFamily="18" charset="-78"/>
                <a:cs typeface="Andalus" panose="02020603050405020304" pitchFamily="18" charset="-78"/>
              </a:rPr>
              <a:t>And finally: </a:t>
            </a:r>
            <a:r>
              <a:rPr lang="en-US" sz="2800" dirty="0"/>
              <a:t>Mother </a:t>
            </a:r>
            <a:r>
              <a:rPr lang="en-US" sz="2800" dirty="0" smtClean="0"/>
              <a:t>Teresa</a:t>
            </a:r>
            <a:r>
              <a:rPr lang="en-US" sz="2800" dirty="0" smtClean="0">
                <a:latin typeface="Andalus" panose="02020603050405020304" pitchFamily="18" charset="-78"/>
                <a:cs typeface="Andalus" panose="02020603050405020304" pitchFamily="18" charset="-78"/>
              </a:rPr>
              <a:t> “</a:t>
            </a:r>
            <a:r>
              <a:rPr lang="en-US" sz="2800" dirty="0" smtClean="0"/>
              <a:t>I </a:t>
            </a:r>
            <a:r>
              <a:rPr lang="en-US" sz="2800" dirty="0"/>
              <a:t>only feel angry when I see waste. When I see people throwing away things we could use. </a:t>
            </a:r>
            <a:r>
              <a:rPr lang="en-US" sz="2800" dirty="0" smtClean="0"/>
              <a:t>“</a:t>
            </a:r>
            <a:r>
              <a:rPr lang="en-US" sz="2800" dirty="0"/>
              <a:t/>
            </a:r>
            <a:br>
              <a:rPr lang="en-US" sz="2800" dirty="0"/>
            </a:br>
            <a:endParaRPr lang="en-US" sz="2400" dirty="0">
              <a:latin typeface="Andalus" panose="02020603050405020304" pitchFamily="18" charset="-78"/>
              <a:cs typeface="Andalus" panose="02020603050405020304" pitchFamily="18" charset="-78"/>
            </a:endParaRPr>
          </a:p>
        </p:txBody>
      </p:sp>
      <p:sp>
        <p:nvSpPr>
          <p:cNvPr id="4" name="Content Placeholder 2"/>
          <p:cNvSpPr txBox="1">
            <a:spLocks/>
          </p:cNvSpPr>
          <p:nvPr/>
        </p:nvSpPr>
        <p:spPr>
          <a:xfrm>
            <a:off x="457200" y="228601"/>
            <a:ext cx="8229600" cy="1066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en-US" sz="4000" dirty="0" smtClean="0">
                <a:latin typeface="Andalus" panose="02020603050405020304" pitchFamily="18" charset="-78"/>
                <a:cs typeface="Andalus" panose="02020603050405020304" pitchFamily="18" charset="-78"/>
              </a:rPr>
              <a:t>What is your role</a:t>
            </a:r>
          </a:p>
          <a:p>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3353782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pPr algn="ctr"/>
            <a:r>
              <a:rPr lang="en-US" dirty="0" smtClean="0">
                <a:latin typeface="Andalus" panose="02020603050405020304" pitchFamily="18" charset="-78"/>
                <a:cs typeface="Andalus" panose="02020603050405020304" pitchFamily="18" charset="-78"/>
              </a:rPr>
              <a:t>Thank You</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136243855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365760"/>
            <a:ext cx="7520940" cy="701040"/>
          </a:xfrm>
        </p:spPr>
        <p:txBody>
          <a:bodyPr/>
          <a:lstStyle/>
          <a:p>
            <a:r>
              <a:rPr lang="en-US" dirty="0" smtClean="0">
                <a:latin typeface="Andalus" panose="02020603050405020304" pitchFamily="18" charset="-78"/>
                <a:cs typeface="Andalus" panose="02020603050405020304" pitchFamily="18" charset="-78"/>
              </a:rPr>
              <a:t>Background to e waste policy strategy &amp;guidelines formulation</a:t>
            </a:r>
            <a:endParaRPr lang="en-US" dirty="0">
              <a:latin typeface="Andalus" panose="02020603050405020304" pitchFamily="18" charset="-78"/>
              <a:cs typeface="Andalus" panose="02020603050405020304" pitchFamily="18" charset="-78"/>
            </a:endParaRPr>
          </a:p>
        </p:txBody>
      </p:sp>
      <p:sp>
        <p:nvSpPr>
          <p:cNvPr id="2" name="Content Placeholder 1"/>
          <p:cNvSpPr>
            <a:spLocks noGrp="1"/>
          </p:cNvSpPr>
          <p:nvPr>
            <p:ph idx="1"/>
          </p:nvPr>
        </p:nvSpPr>
        <p:spPr>
          <a:xfrm>
            <a:off x="822960" y="1100628"/>
            <a:ext cx="7520940" cy="5223972"/>
          </a:xfrm>
        </p:spPr>
        <p:txBody>
          <a:bodyPr>
            <a:noAutofit/>
          </a:bodyPr>
          <a:lstStyle/>
          <a:p>
            <a:r>
              <a:rPr lang="en-US" sz="2400" dirty="0"/>
              <a:t>High Volume of e-Waste (the highest growing stream of urban solid waste generation),</a:t>
            </a:r>
          </a:p>
          <a:p>
            <a:r>
              <a:rPr lang="en-US" sz="2400" dirty="0" smtClean="0"/>
              <a:t>No Limits </a:t>
            </a:r>
            <a:r>
              <a:rPr lang="en-US" sz="2400" dirty="0"/>
              <a:t>or restrictions to dump e-waste with Municipal Solid Waste in Landfills,</a:t>
            </a:r>
          </a:p>
          <a:p>
            <a:r>
              <a:rPr lang="en-US" sz="2400" dirty="0" smtClean="0"/>
              <a:t>Growing </a:t>
            </a:r>
            <a:r>
              <a:rPr lang="en-US" sz="2400" dirty="0"/>
              <a:t>number of Product Types,</a:t>
            </a:r>
          </a:p>
          <a:p>
            <a:r>
              <a:rPr lang="en-US" sz="2400" dirty="0" smtClean="0"/>
              <a:t>Heavy</a:t>
            </a:r>
            <a:r>
              <a:rPr lang="en-US" sz="2400" dirty="0"/>
              <a:t>, Bulky and complex Waste to process,</a:t>
            </a:r>
          </a:p>
          <a:p>
            <a:r>
              <a:rPr lang="en-US" sz="2400" dirty="0" smtClean="0"/>
              <a:t>Most </a:t>
            </a:r>
            <a:r>
              <a:rPr lang="en-US" sz="2400" dirty="0"/>
              <a:t>of the end users </a:t>
            </a:r>
            <a:r>
              <a:rPr lang="en-US" sz="2400" dirty="0" smtClean="0"/>
              <a:t>(Consumers)keep </a:t>
            </a:r>
            <a:r>
              <a:rPr lang="en-US" sz="2400" dirty="0"/>
              <a:t>the e-scrap in warehouses, </a:t>
            </a:r>
            <a:r>
              <a:rPr lang="en-US" sz="2400" dirty="0" err="1" smtClean="0"/>
              <a:t>stores,garages</a:t>
            </a:r>
            <a:r>
              <a:rPr lang="en-US" sz="2400" dirty="0" smtClean="0"/>
              <a:t> </a:t>
            </a:r>
            <a:r>
              <a:rPr lang="en-US" sz="2400" dirty="0"/>
              <a:t>or </a:t>
            </a:r>
            <a:r>
              <a:rPr lang="en-US" sz="2400" dirty="0" smtClean="0"/>
              <a:t>at Home; </a:t>
            </a:r>
            <a:endParaRPr lang="en-US" sz="2400" dirty="0"/>
          </a:p>
          <a:p>
            <a:pPr lvl="0"/>
            <a:r>
              <a:rPr lang="en-US" sz="2400" dirty="0"/>
              <a:t>No accurate estimates of the quantity of e-waste generated and recycled. </a:t>
            </a:r>
          </a:p>
          <a:p>
            <a:endParaRPr lang="en-US"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304535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ndalus" panose="02020603050405020304" pitchFamily="18" charset="-78"/>
                <a:cs typeface="Andalus" panose="02020603050405020304" pitchFamily="18" charset="-78"/>
              </a:rPr>
              <a:t>Background to e waste policy strategy &amp;guidelines </a:t>
            </a:r>
            <a:r>
              <a:rPr lang="en-US" dirty="0" smtClean="0">
                <a:latin typeface="Andalus" panose="02020603050405020304" pitchFamily="18" charset="-78"/>
                <a:cs typeface="Andalus" panose="02020603050405020304" pitchFamily="18" charset="-78"/>
              </a:rPr>
              <a:t>formulation </a:t>
            </a:r>
            <a:r>
              <a:rPr lang="en-US" sz="2000" dirty="0" smtClean="0">
                <a:latin typeface="Andalus" panose="02020603050405020304" pitchFamily="18" charset="-78"/>
                <a:cs typeface="Andalus" panose="02020603050405020304" pitchFamily="18" charset="-78"/>
              </a:rPr>
              <a:t>cont’d</a:t>
            </a:r>
            <a:endParaRPr lang="en-US" sz="2000" dirty="0"/>
          </a:p>
        </p:txBody>
      </p:sp>
      <p:sp>
        <p:nvSpPr>
          <p:cNvPr id="3" name="Content Placeholder 2"/>
          <p:cNvSpPr>
            <a:spLocks noGrp="1"/>
          </p:cNvSpPr>
          <p:nvPr>
            <p:ph idx="1"/>
          </p:nvPr>
        </p:nvSpPr>
        <p:spPr>
          <a:xfrm>
            <a:off x="822960" y="1100628"/>
            <a:ext cx="7520940" cy="5071572"/>
          </a:xfrm>
        </p:spPr>
        <p:txBody>
          <a:bodyPr/>
          <a:lstStyle/>
          <a:p>
            <a:pPr lvl="0"/>
            <a:endParaRPr lang="en-US" dirty="0" smtClean="0"/>
          </a:p>
          <a:p>
            <a:pPr lvl="0"/>
            <a:r>
              <a:rPr lang="en-US" sz="2000" dirty="0" smtClean="0"/>
              <a:t>Low </a:t>
            </a:r>
            <a:r>
              <a:rPr lang="en-US" sz="2000" dirty="0"/>
              <a:t>level of awareness amongst manufacturers and consumers of the hazards of incorrect e-waste disposal. </a:t>
            </a:r>
          </a:p>
          <a:p>
            <a:pPr lvl="0"/>
            <a:r>
              <a:rPr lang="en-US" sz="2000" dirty="0"/>
              <a:t>Widespread e-waste recycling in the informal sector using rudimentary techniques such as acid leaching and open air burning resulting in severe environmental damage </a:t>
            </a:r>
          </a:p>
          <a:p>
            <a:pPr lvl="0"/>
            <a:r>
              <a:rPr lang="en-US" sz="2000" dirty="0"/>
              <a:t>E-waste workers (if they exist in Uganda) have little or no knowledge of toxins in e-waste and are exposed to serious health hazards. </a:t>
            </a:r>
          </a:p>
          <a:p>
            <a:pPr lvl="0"/>
            <a:r>
              <a:rPr lang="en-US" sz="2000" dirty="0"/>
              <a:t>Inefficient recycling processes result in substantial losses of material value </a:t>
            </a:r>
          </a:p>
          <a:p>
            <a:pPr lvl="0"/>
            <a:r>
              <a:rPr lang="en-US" sz="2000" dirty="0"/>
              <a:t>‘Cherry-picking’ by recyclers who recover precious metals and improperly dispose of the rest.</a:t>
            </a:r>
          </a:p>
          <a:p>
            <a:endParaRPr lang="en-US" dirty="0"/>
          </a:p>
        </p:txBody>
      </p:sp>
    </p:spTree>
    <p:extLst>
      <p:ext uri="{BB962C8B-B14F-4D97-AF65-F5344CB8AC3E}">
        <p14:creationId xmlns:p14="http://schemas.microsoft.com/office/powerpoint/2010/main" xmlns="" val="58643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normAutofit/>
          </a:bodyPr>
          <a:lstStyle/>
          <a:p>
            <a:r>
              <a:rPr lang="en-US" sz="4000" dirty="0" smtClean="0">
                <a:latin typeface="Andalus" panose="02020603050405020304" pitchFamily="18" charset="-78"/>
                <a:cs typeface="Andalus" panose="02020603050405020304" pitchFamily="18" charset="-78"/>
              </a:rPr>
              <a:t>Background ------ </a:t>
            </a:r>
            <a:r>
              <a:rPr lang="en-US" dirty="0" err="1" smtClean="0">
                <a:latin typeface="Andalus" panose="02020603050405020304" pitchFamily="18" charset="-78"/>
                <a:cs typeface="Andalus" panose="02020603050405020304" pitchFamily="18" charset="-78"/>
              </a:rPr>
              <a:t>con’td</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22960" y="1100628"/>
            <a:ext cx="7520940" cy="4919172"/>
          </a:xfrm>
        </p:spPr>
        <p:txBody>
          <a:bodyPr>
            <a:normAutofit/>
          </a:bodyPr>
          <a:lstStyle/>
          <a:p>
            <a:r>
              <a:rPr lang="en-US" sz="2800" dirty="0" smtClean="0">
                <a:latin typeface="Andalus" panose="02020603050405020304" pitchFamily="18" charset="-78"/>
                <a:cs typeface="Andalus" panose="02020603050405020304" pitchFamily="18" charset="-78"/>
              </a:rPr>
              <a:t>Uganda </a:t>
            </a:r>
          </a:p>
          <a:p>
            <a:pPr marL="514350" indent="-514350">
              <a:buAutoNum type="arabicPeriod"/>
            </a:pPr>
            <a:r>
              <a:rPr lang="en-US" sz="2800" dirty="0" smtClean="0">
                <a:latin typeface="Andalus" panose="02020603050405020304" pitchFamily="18" charset="-78"/>
                <a:cs typeface="Andalus" panose="02020603050405020304" pitchFamily="18" charset="-78"/>
              </a:rPr>
              <a:t>Had an electronic waste management policy in 2012 – This was the first e waste policy in East Africa.</a:t>
            </a:r>
          </a:p>
          <a:p>
            <a:pPr marL="514350" indent="-514350">
              <a:buAutoNum type="arabicPeriod"/>
            </a:pPr>
            <a:r>
              <a:rPr lang="en-US" sz="2800" dirty="0" smtClean="0">
                <a:latin typeface="Andalus" panose="02020603050405020304" pitchFamily="18" charset="-78"/>
                <a:cs typeface="Andalus" panose="02020603050405020304" pitchFamily="18" charset="-78"/>
              </a:rPr>
              <a:t>Had a strategy for implementation of the policy in 2013.</a:t>
            </a:r>
          </a:p>
          <a:p>
            <a:pPr marL="514350" indent="-514350">
              <a:buAutoNum type="arabicPeriod"/>
            </a:pPr>
            <a:r>
              <a:rPr lang="en-US" sz="2800" dirty="0" smtClean="0">
                <a:latin typeface="Andalus" panose="02020603050405020304" pitchFamily="18" charset="-78"/>
                <a:cs typeface="Andalus" panose="02020603050405020304" pitchFamily="18" charset="-78"/>
              </a:rPr>
              <a:t>Have now developed the e- waste management Guidelines – 2016 launched in April 2016</a:t>
            </a:r>
          </a:p>
          <a:p>
            <a:pPr marL="514350" indent="-514350">
              <a:buAutoNum type="arabicPeriod"/>
            </a:pPr>
            <a:endParaRPr lang="en-US"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250351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365760"/>
            <a:ext cx="7520940" cy="1463040"/>
          </a:xfrm>
        </p:spPr>
        <p:txBody>
          <a:bodyPr/>
          <a:lstStyle/>
          <a:p>
            <a:r>
              <a:rPr lang="en-US" dirty="0" smtClean="0">
                <a:latin typeface="Andalus" panose="02020603050405020304" pitchFamily="18" charset="-78"/>
                <a:cs typeface="Andalus" panose="02020603050405020304" pitchFamily="18" charset="-78"/>
              </a:rPr>
              <a:t>FACTS ABOUT E WAASTE</a:t>
            </a:r>
            <a:endParaRPr lang="en-US" dirty="0">
              <a:latin typeface="Andalus" panose="02020603050405020304" pitchFamily="18" charset="-78"/>
              <a:cs typeface="Andalus" panose="02020603050405020304" pitchFamily="18" charset="-78"/>
            </a:endParaRPr>
          </a:p>
        </p:txBody>
      </p:sp>
      <p:sp>
        <p:nvSpPr>
          <p:cNvPr id="2" name="Content Placeholder 1"/>
          <p:cNvSpPr>
            <a:spLocks noGrp="1"/>
          </p:cNvSpPr>
          <p:nvPr>
            <p:ph idx="1"/>
          </p:nvPr>
        </p:nvSpPr>
        <p:spPr>
          <a:xfrm>
            <a:off x="822960" y="1447800"/>
            <a:ext cx="7520940" cy="4953000"/>
          </a:xfrm>
        </p:spPr>
        <p:txBody>
          <a:bodyPr>
            <a:normAutofit/>
          </a:bodyPr>
          <a:lstStyle/>
          <a:p>
            <a:r>
              <a:rPr lang="en-CA" sz="2400" dirty="0" smtClean="0"/>
              <a:t>     E-waste </a:t>
            </a:r>
            <a:r>
              <a:rPr lang="en-CA" sz="2400" dirty="0"/>
              <a:t>is the fastest growing waste stream</a:t>
            </a:r>
            <a:endParaRPr lang="en-US" sz="2400" dirty="0" smtClean="0"/>
          </a:p>
          <a:p>
            <a:r>
              <a:rPr lang="en-US" sz="2400" dirty="0" smtClean="0"/>
              <a:t>67 </a:t>
            </a:r>
            <a:r>
              <a:rPr lang="en-US" sz="2400" dirty="0"/>
              <a:t>million metric tons of electrical and electronic equipment were put on the market in 2013</a:t>
            </a:r>
          </a:p>
          <a:p>
            <a:endParaRPr lang="en-US" sz="2400" dirty="0"/>
          </a:p>
          <a:p>
            <a:r>
              <a:rPr lang="en-US" sz="2400" dirty="0"/>
              <a:t>53 million metric tons e-waste were disposed of worldwide in 2013. </a:t>
            </a:r>
          </a:p>
          <a:p>
            <a:endParaRPr lang="en-US" sz="2400" dirty="0"/>
          </a:p>
          <a:p>
            <a:r>
              <a:rPr lang="en-US" sz="2400" dirty="0"/>
              <a:t>For every one million cell phones that are recycled, 16 tons of copper, 350 kilos of silver, 34 kilos of gold and 15 kilos of palladium can be recovered</a:t>
            </a:r>
          </a:p>
          <a:p>
            <a:endParaRPr lang="en-US" sz="2400" dirty="0"/>
          </a:p>
          <a:p>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2924937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cont’d</a:t>
            </a:r>
            <a:endParaRPr lang="en-US" dirty="0"/>
          </a:p>
        </p:txBody>
      </p:sp>
      <p:sp>
        <p:nvSpPr>
          <p:cNvPr id="3" name="Content Placeholder 2"/>
          <p:cNvSpPr>
            <a:spLocks noGrp="1"/>
          </p:cNvSpPr>
          <p:nvPr>
            <p:ph idx="1"/>
          </p:nvPr>
        </p:nvSpPr>
        <p:spPr>
          <a:xfrm>
            <a:off x="822960" y="1100628"/>
            <a:ext cx="7520940" cy="5604972"/>
          </a:xfrm>
        </p:spPr>
        <p:txBody>
          <a:bodyPr>
            <a:normAutofit/>
          </a:bodyPr>
          <a:lstStyle/>
          <a:p>
            <a:pPr marL="457200" indent="-457200">
              <a:buAutoNum type="arabicPeriod"/>
            </a:pPr>
            <a:r>
              <a:rPr lang="en-US" sz="2400" dirty="0" smtClean="0"/>
              <a:t>For the last 5 years sub – Saharan Africa has had the fastest  mobile growth rate in the world</a:t>
            </a:r>
          </a:p>
          <a:p>
            <a:pPr marL="457200" indent="-457200">
              <a:buAutoNum type="arabicPeriod"/>
            </a:pPr>
            <a:r>
              <a:rPr lang="en-US" sz="2400" dirty="0" smtClean="0"/>
              <a:t>Mobile phone subscribers have hit a Billion mark in Africa. (Are u thinking about e waste)</a:t>
            </a:r>
          </a:p>
          <a:p>
            <a:pPr marL="457200" indent="-457200">
              <a:buAutoNum type="arabicPeriod"/>
            </a:pPr>
            <a:r>
              <a:rPr lang="en-US" sz="2400" dirty="0" smtClean="0"/>
              <a:t>93</a:t>
            </a:r>
            <a:r>
              <a:rPr lang="en-US" sz="2400" dirty="0"/>
              <a:t>% </a:t>
            </a:r>
            <a:r>
              <a:rPr lang="en-US" sz="2400" dirty="0" smtClean="0"/>
              <a:t>of </a:t>
            </a:r>
            <a:r>
              <a:rPr lang="en-US" sz="2400" dirty="0"/>
              <a:t>Ugandans with a secondary education or </a:t>
            </a:r>
            <a:r>
              <a:rPr lang="en-US" sz="2400" dirty="0" smtClean="0"/>
              <a:t>greater </a:t>
            </a:r>
            <a:r>
              <a:rPr lang="en-US" sz="2400" dirty="0"/>
              <a:t>own </a:t>
            </a:r>
            <a:r>
              <a:rPr lang="en-US" sz="2400" dirty="0" smtClean="0"/>
              <a:t>a cellphone </a:t>
            </a:r>
          </a:p>
          <a:p>
            <a:pPr marL="457200" indent="-457200">
              <a:buAutoNum type="arabicPeriod"/>
            </a:pPr>
            <a:r>
              <a:rPr lang="en-US" sz="2400" dirty="0" smtClean="0"/>
              <a:t>Mobile phones In Africa </a:t>
            </a:r>
            <a:r>
              <a:rPr lang="en-US" sz="2400" dirty="0"/>
              <a:t>will increase 20-fold in the next five years – double the rate of growth in the rest of the world.</a:t>
            </a:r>
            <a:endParaRPr lang="en-US" sz="2400" dirty="0" smtClean="0"/>
          </a:p>
          <a:p>
            <a:pPr marL="457200" indent="-457200">
              <a:buAutoNum type="arabicPeriod"/>
            </a:pPr>
            <a:endParaRPr lang="en-US" sz="2400" dirty="0"/>
          </a:p>
        </p:txBody>
      </p:sp>
    </p:spTree>
    <p:extLst>
      <p:ext uri="{BB962C8B-B14F-4D97-AF65-F5344CB8AC3E}">
        <p14:creationId xmlns:p14="http://schemas.microsoft.com/office/powerpoint/2010/main" xmlns="" val="369355868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DANGERS OF ELECTRONIC WASTE</a:t>
            </a:r>
            <a:endParaRPr lang="en-GB" dirty="0"/>
          </a:p>
        </p:txBody>
      </p:sp>
      <p:sp>
        <p:nvSpPr>
          <p:cNvPr id="3" name="Content Placeholder 2"/>
          <p:cNvSpPr>
            <a:spLocks noGrp="1"/>
          </p:cNvSpPr>
          <p:nvPr>
            <p:ph idx="1"/>
          </p:nvPr>
        </p:nvSpPr>
        <p:spPr>
          <a:xfrm>
            <a:off x="822960" y="1100628"/>
            <a:ext cx="7520940" cy="4157172"/>
          </a:xfrm>
        </p:spPr>
        <p:txBody>
          <a:bodyPr>
            <a:normAutofit/>
          </a:bodyPr>
          <a:lstStyle/>
          <a:p>
            <a:r>
              <a:rPr lang="en-GB" sz="2400" dirty="0"/>
              <a:t>·  Computers and most electronics contain toxic materials such as lead, zinc, nickel, flame retardants, barium, and chromium. Specifically with lead, if released into the environment can cause damage to human blood, kidneys, as well as central and peripheral nervous systems. </a:t>
            </a:r>
          </a:p>
          <a:p>
            <a:r>
              <a:rPr lang="en-GB" sz="2400" dirty="0"/>
              <a:t>·  When e-waste is warmed up, toxic chemicals are released into the air damaging the atmosphere. The damage to the atmosphere is one of the biggest environmental impacts from e-waste. </a:t>
            </a:r>
          </a:p>
          <a:p>
            <a:endParaRPr lang="en-GB" dirty="0"/>
          </a:p>
        </p:txBody>
      </p:sp>
    </p:spTree>
    <p:extLst>
      <p:ext uri="{BB962C8B-B14F-4D97-AF65-F5344CB8AC3E}">
        <p14:creationId xmlns:p14="http://schemas.microsoft.com/office/powerpoint/2010/main" xmlns="" val="362501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Dangers cont’d</a:t>
            </a:r>
            <a:endParaRPr lang="en-GB" dirty="0"/>
          </a:p>
        </p:txBody>
      </p:sp>
      <p:sp>
        <p:nvSpPr>
          <p:cNvPr id="3" name="Content Placeholder 2"/>
          <p:cNvSpPr>
            <a:spLocks noGrp="1"/>
          </p:cNvSpPr>
          <p:nvPr>
            <p:ph idx="1"/>
          </p:nvPr>
        </p:nvSpPr>
        <p:spPr>
          <a:xfrm>
            <a:off x="822960" y="1100628"/>
            <a:ext cx="7520940" cy="4157172"/>
          </a:xfrm>
        </p:spPr>
        <p:txBody>
          <a:bodyPr>
            <a:normAutofit lnSpcReduction="10000"/>
          </a:bodyPr>
          <a:lstStyle/>
          <a:p>
            <a:r>
              <a:rPr lang="en-GB" sz="2400" dirty="0" smtClean="0"/>
              <a:t>-When </a:t>
            </a:r>
            <a:r>
              <a:rPr lang="en-GB" sz="2400" dirty="0"/>
              <a:t>electronic waste is thrown away in landfills their toxic materials seep into groundwater, affecting both land and sea animals. This can also affect the health of the people in the developing countries where most of the electronic waste in dumped</a:t>
            </a:r>
          </a:p>
          <a:p>
            <a:r>
              <a:rPr lang="en-US" sz="2400" dirty="0" smtClean="0"/>
              <a:t>-</a:t>
            </a:r>
            <a:r>
              <a:rPr lang="en-US" sz="2400" dirty="0"/>
              <a:t> In </a:t>
            </a:r>
            <a:r>
              <a:rPr lang="en-US" sz="2400" dirty="0" err="1"/>
              <a:t>Guiyu</a:t>
            </a:r>
            <a:r>
              <a:rPr lang="en-US" sz="2400" dirty="0"/>
              <a:t>, China, many of the residents exhibit substantial digestives, neurological, respiratory and bone problems. This is the largest e-waste disposal site in China and quite possible the world, </a:t>
            </a:r>
            <a:r>
              <a:rPr lang="en-US" sz="2400" dirty="0" err="1"/>
              <a:t>Guiyu</a:t>
            </a:r>
            <a:r>
              <a:rPr lang="en-US" sz="2400" dirty="0"/>
              <a:t> receives shipments of toxic e-waste from all over the world.</a:t>
            </a:r>
            <a:endParaRPr lang="en-GB" sz="2400" dirty="0"/>
          </a:p>
          <a:p>
            <a:endParaRPr lang="en-GB" dirty="0"/>
          </a:p>
        </p:txBody>
      </p:sp>
    </p:spTree>
    <p:extLst>
      <p:ext uri="{BB962C8B-B14F-4D97-AF65-F5344CB8AC3E}">
        <p14:creationId xmlns:p14="http://schemas.microsoft.com/office/powerpoint/2010/main" xmlns="" val="414751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Andalus" panose="02020603050405020304" pitchFamily="18" charset="-78"/>
                <a:cs typeface="Andalus" panose="02020603050405020304" pitchFamily="18" charset="-78"/>
              </a:rPr>
              <a:t>Who is addressed in e waste </a:t>
            </a:r>
            <a:r>
              <a:rPr lang="en-US" sz="2400" dirty="0" err="1" smtClean="0">
                <a:latin typeface="Andalus" panose="02020603050405020304" pitchFamily="18" charset="-78"/>
                <a:cs typeface="Andalus" panose="02020603050405020304" pitchFamily="18" charset="-78"/>
              </a:rPr>
              <a:t>mgt</a:t>
            </a:r>
            <a:r>
              <a:rPr lang="en-US" sz="2400" dirty="0" smtClean="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Consumers are one of the largest stakeholders – Hospitals ,  universities, homes </a:t>
            </a:r>
            <a:r>
              <a:rPr lang="en-US" dirty="0" err="1" smtClean="0"/>
              <a:t>etc</a:t>
            </a:r>
            <a:endParaRPr lang="en-US" dirty="0"/>
          </a:p>
        </p:txBody>
      </p:sp>
      <p:pic>
        <p:nvPicPr>
          <p:cNvPr id="4" name="Content Placeholder 3"/>
          <p:cNvPicPr>
            <a:picLocks/>
          </p:cNvPicPr>
          <p:nvPr/>
        </p:nvPicPr>
        <p:blipFill>
          <a:blip r:embed="rId2">
            <a:extLst>
              <a:ext uri="{28A0092B-C50C-407E-A947-70E740481C1C}">
                <a14:useLocalDpi xmlns:a14="http://schemas.microsoft.com/office/drawing/2010/main" xmlns="" val="0"/>
              </a:ext>
            </a:extLst>
          </a:blip>
          <a:srcRect/>
          <a:stretch>
            <a:fillRect/>
          </a:stretch>
        </p:blipFill>
        <p:spPr bwMode="auto">
          <a:xfrm>
            <a:off x="643129" y="1676400"/>
            <a:ext cx="7086600" cy="3886200"/>
          </a:xfrm>
          <a:prstGeom prst="rect">
            <a:avLst/>
          </a:prstGeom>
          <a:noFill/>
          <a:ln>
            <a:noFill/>
          </a:ln>
        </p:spPr>
      </p:pic>
    </p:spTree>
    <p:extLst>
      <p:ext uri="{BB962C8B-B14F-4D97-AF65-F5344CB8AC3E}">
        <p14:creationId xmlns:p14="http://schemas.microsoft.com/office/powerpoint/2010/main" xmlns="" val="304426012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2299</TotalTime>
  <Words>842</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 MINISTRY OF ICT AND NATIONAL GUIDANCE </vt:lpstr>
      <vt:lpstr>Background to e waste policy strategy &amp;guidelines formulation</vt:lpstr>
      <vt:lpstr>Background to e waste policy strategy &amp;guidelines formulation cont’d</vt:lpstr>
      <vt:lpstr>Background ------ con’td</vt:lpstr>
      <vt:lpstr>FACTS ABOUT E WAASTE</vt:lpstr>
      <vt:lpstr>Facts cont’d</vt:lpstr>
      <vt:lpstr>DANGERS OF ELECTRONIC WASTE</vt:lpstr>
      <vt:lpstr>Dangers cont’d</vt:lpstr>
      <vt:lpstr>Who is addressed in e waste mgt ?</vt:lpstr>
      <vt:lpstr>IS IT THE END OF THE ROAD ??</vt:lpstr>
      <vt:lpstr>Are we late ??</vt:lpstr>
      <vt:lpstr>What do we need to do ??</vt:lpstr>
      <vt:lpstr>Slide 13</vt:lpstr>
      <vt:lpstr>Thank You</vt:lpstr>
    </vt:vector>
  </TitlesOfParts>
  <Company>NITA-U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dc:creator>
  <cp:lastModifiedBy>Hp</cp:lastModifiedBy>
  <cp:revision>96</cp:revision>
  <dcterms:created xsi:type="dcterms:W3CDTF">2016-01-21T20:17:33Z</dcterms:created>
  <dcterms:modified xsi:type="dcterms:W3CDTF">2019-12-09T08:47:38Z</dcterms:modified>
</cp:coreProperties>
</file>